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Nuni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Nunito-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bf935223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bf935223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4 mutation information for this position in clinvar. But the only mutation that fits our data is the one at the bottom. Because the others are mutations that occurred at the same </a:t>
            </a:r>
            <a:r>
              <a:rPr lang="en"/>
              <a:t>position</a:t>
            </a:r>
            <a:r>
              <a:rPr lang="en"/>
              <a:t> but with different base changes. The mutation we observed in this table was determined to be benign.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bf935223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bf935223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variant associated with the position here matches the position and base change information in our data. But it was again determined as a non-pathogenic mutation.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bf935223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bf935223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variant information in this and the next slide is the same as the previous one, the position and base change information match, but all of the variants here were determined to be benign.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bf93522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bf93522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as a result, all of the variants in the gene we chose which is TMEM216 were determined as non-pathogenic.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a8c4493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a8c4493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a8c4493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a8c4493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a8c4493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a8c4493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a8c44936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a8c44936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a8c44936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a8c44936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ab67d531a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ab67d531a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a8c3044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a8c3044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b67d531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ab67d531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a8c44936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aa8c44936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a8c44936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aa8c44936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a8c44936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a8c44936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b67d531a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ab67d531a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ab67d531a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ab67d531a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b67d531a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b67d531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b67d531a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b67d531a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a8c44936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a8c44936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ab67d531a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ab67d531a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b934ed5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b934ed5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BURDA BENCE SADECE ADIMLARI SÖYLESEN YETER. ZATEN COMMANDLER FALAN GITHUB DA VAR. AMA ŞEYİ SÖYLEYEBİLİRSİN BİZ İLK KISIMDA VARIANT CALLING DE BIRAKMIŞTIK. ONU YAPAMAMIŞTIK YANİ. ORDAN DEVAM ETTİK. EN SON DA LİTERATÜR TARAMASI İLE TMEM216 GENİNİ SEÇMEYE KARAR VERDİK.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a8c44936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a8c44936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a8c44936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a8c44936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aa8c44936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aa8c44936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According to data from clinical papers 13 mutations are reported as pathogenic. Due to the </a:t>
            </a:r>
            <a:r>
              <a:rPr lang="en"/>
              <a:t>insufficiency</a:t>
            </a:r>
            <a:r>
              <a:rPr lang="en"/>
              <a:t> of the </a:t>
            </a:r>
            <a:r>
              <a:rPr lang="en"/>
              <a:t>literature</a:t>
            </a:r>
            <a:r>
              <a:rPr lang="en"/>
              <a:t> only 13 variant classified as pathogenic at the </a:t>
            </a:r>
            <a:r>
              <a:rPr lang="en"/>
              <a:t>beginning</a:t>
            </a:r>
            <a:r>
              <a:rPr lang="en"/>
              <a:t>. if there were more known pathogenic variants, the </a:t>
            </a:r>
            <a:r>
              <a:rPr lang="en"/>
              <a:t>classification</a:t>
            </a:r>
            <a:r>
              <a:rPr lang="en"/>
              <a:t> of </a:t>
            </a:r>
            <a:r>
              <a:rPr lang="en"/>
              <a:t>unknown</a:t>
            </a:r>
            <a:r>
              <a:rPr lang="en"/>
              <a:t> mutations would become more accurate. </a:t>
            </a:r>
            <a:endParaRPr/>
          </a:p>
          <a:p>
            <a:pPr indent="0" lvl="0" marL="0" rtl="0" algn="l">
              <a:spcBef>
                <a:spcPts val="0"/>
              </a:spcBef>
              <a:spcAft>
                <a:spcPts val="0"/>
              </a:spcAft>
              <a:buNone/>
            </a:pPr>
            <a:r>
              <a:rPr lang="en"/>
              <a:t>        </a:t>
            </a:r>
            <a:r>
              <a:rPr lang="en"/>
              <a:t>Since the 500 hit data has more gap insertions than the subset tree data, variant positions overlap with more gap and the threshold value is lower than the other two data. Also, the conservation score of the 500 hits data is lower than the other 2 because of the decreased genetic relevance of the sequences. </a:t>
            </a:r>
            <a:endParaRPr/>
          </a:p>
          <a:p>
            <a:pPr indent="0" lvl="0" marL="0" rtl="0" algn="l">
              <a:spcBef>
                <a:spcPts val="0"/>
              </a:spcBef>
              <a:spcAft>
                <a:spcPts val="0"/>
              </a:spcAft>
              <a:buNone/>
            </a:pPr>
            <a:r>
              <a:rPr lang="en"/>
              <a:t>        Since the subset trees of 500 hits data</a:t>
            </a:r>
            <a:r>
              <a:rPr lang="en"/>
              <a:t>, genetic relevance among sequences increased in 2. And 3. Data, due to high genetic relevance the thresholds are higher than the 1. One and also close to each other. </a:t>
            </a:r>
            <a:endParaRPr/>
          </a:p>
          <a:p>
            <a:pPr indent="0" lvl="0" marL="0" rtl="0" algn="l">
              <a:spcBef>
                <a:spcPts val="0"/>
              </a:spcBef>
              <a:spcAft>
                <a:spcPts val="0"/>
              </a:spcAft>
              <a:buNone/>
            </a:pPr>
            <a:r>
              <a:rPr lang="en"/>
              <a:t>Since all of the p values are higher than 0.5 </a:t>
            </a:r>
            <a:r>
              <a:rPr lang="en">
                <a:solidFill>
                  <a:srgbClr val="31394D"/>
                </a:solidFill>
                <a:latin typeface="Times New Roman"/>
                <a:ea typeface="Times New Roman"/>
                <a:cs typeface="Times New Roman"/>
                <a:sym typeface="Times New Roman"/>
              </a:rPr>
              <a:t>there is no statistically significant difference in allele frequencies between pathogenic and nonpathogenic variants.</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According to allele frequency scatter plot of mutations we observe that there is negative correlation between conservation scores and allele frequencies.	</a:t>
            </a:r>
            <a:r>
              <a:rPr lang="en" sz="2000">
                <a:solidFill>
                  <a:schemeClr val="dk1"/>
                </a:solidFill>
                <a:highlight>
                  <a:schemeClr val="lt1"/>
                </a:highlight>
                <a:latin typeface="Times New Roman"/>
                <a:ea typeface="Times New Roman"/>
                <a:cs typeface="Times New Roman"/>
                <a:sym typeface="Times New Roman"/>
              </a:rPr>
              <a:t>				</a:t>
            </a:r>
            <a:r>
              <a:rPr lang="en" sz="1700">
                <a:solidFill>
                  <a:schemeClr val="dk1"/>
                </a:solidFill>
                <a:highlight>
                  <a:schemeClr val="lt1"/>
                </a:highlight>
                <a:latin typeface="Times New Roman"/>
                <a:ea typeface="Times New Roman"/>
                <a:cs typeface="Times New Roman"/>
                <a:sym typeface="Times New Roman"/>
              </a:rPr>
              <a:t>		</a:t>
            </a:r>
            <a:endParaRPr sz="1700">
              <a:solidFill>
                <a:schemeClr val="dk1"/>
              </a:solidFill>
              <a:highlight>
                <a:schemeClr val="lt1"/>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aa8c44936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aa8c44936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I will talk about the issues that we encounter during the project. First of all we decided to take 100, 250, 500, 1000, 5000 hits data and we blasted all of them. Because the 5000 hits data file contains the paralogous sequences of </a:t>
            </a:r>
            <a:r>
              <a:rPr lang="en">
                <a:solidFill>
                  <a:schemeClr val="dk1"/>
                </a:solidFill>
              </a:rPr>
              <a:t>homo sapiens </a:t>
            </a:r>
            <a:r>
              <a:rPr lang="en"/>
              <a:t>TMEM216 protein we decided to exclude it from the analysis. For the remaining sequence files we performed BLASTp and we draw the trees on MEGAX. </a:t>
            </a:r>
            <a:r>
              <a:rPr lang="en"/>
              <a:t>We thought that the analysis could give more accurate results with more sequences we excluded 100 and 250 hits data from the analysis due to insufficient data. Than we rerooted the 500 and 1000 hits data’s phylogenetic tree on FigTree. Due to the complexity and difficulty of analysis of 1000 hits data it was also excluded from the analysis and the final analysis was </a:t>
            </a:r>
            <a:r>
              <a:rPr lang="en"/>
              <a:t>performed</a:t>
            </a:r>
            <a:r>
              <a:rPr lang="en"/>
              <a:t> with 500 sequences file.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aa8c44936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aa8c44936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aa9e82488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aa9e82488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ab04b2f6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ab04b2f6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e77ec9d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e77ec9d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PRTOEİNLERİN MUTASYONA UĞRAMASI, ORGANİZMANIN GENETİK MATERYALİNİN BOZULMASI DEMEKTİR. GENLERİN MUTASYONA UĞRAMALARI KODLADIKLARI PROTEİNLERİN </a:t>
            </a:r>
            <a:r>
              <a:rPr lang="en" sz="1200">
                <a:solidFill>
                  <a:srgbClr val="374151"/>
                </a:solidFill>
                <a:latin typeface="Roboto"/>
                <a:ea typeface="Roboto"/>
                <a:cs typeface="Roboto"/>
                <a:sym typeface="Roboto"/>
              </a:rPr>
              <a:t>YAPISINI VE FONKSIYONUNU ETKILEYEBILIR</a:t>
            </a:r>
            <a:r>
              <a:rPr lang="en"/>
              <a:t>. BU DA NORMAL HÜCRESEL FONKSİYONLARI BOZARAK VÜCUTTA ÇEŞİTLİ HASTALIKLARA SEBEP OLABİLİR. BU MUTASYONLAR PATOJENİK VE NÖRT OLABİLİRLER. BU PROJE KAPSAMINDA DA TMEM216 GENİNDE MEYDANA GELEN MUTASYONLARIN PATOJENİTELERİ İNCELENMİŞTİR.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e77ec9dc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e77ec9dc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BURDA BİZ PROJENİN DEVAMI İÇİN TMEM216 GENİNİ SEÇTİK. POST FILTRATIONDAN SONRA ELİMİZDE 148 TANE GEN VARDI. HEPSİ İÇİN LİTERATÜR TARAMASI YAPTIK TEK TEK VE GENLERİ 3 FARKLI GRUPTA SIRALADIK. ÖLÜMCÜL BİR HASTALIKLA RELATED OLANLAR, KENDİSİ DİREK ÖLÜMCÜL OLMAYAN AMA YAN ETKİLERİ ÖLÜMCÜL OLABİLEN HASTALIKLARLA İLİŞKİLİ OLANLAR VE DİREK ÖLÜMCÜL OLMAYAN HASTALIKLARLA RELATED OLANLAR OLARAK. 16 TANE ÖLÜMCÜL GEN BULDUK BUNUN SONUNDA VE BU 16 GENİ TEK TEK LİTERATÜR TARAMASI İLE RELATED OLDUKLARI HASTALIKLAR ÜZERİNDEKİ PATOJENİTELERİNE GÖRE SIRALADIK. İLGİLİ OLDUĞU HASTALIĞA SEBEP OLMA ORANI EN YÜKSEK OLAN GEN TMEM216 OLARAK BELİRLENDİ. BU GENDEKİ MIUTASYONLARIN BİRİNCİL OLARAK NEDEN OLDUĞU HASTALIK DA JOUBERT SYNDROME 2 OLARAK BELİRLENDİ.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aa8c4493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aa8c4493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TMEM216 GENİNİN KODLADIĞI TRANSMEMBRANE 216 PROTEİNİNDE MEYDANA GELEN MUTASYONLARIN EN BÜYÜK ÖLÇÜDE JOUBERT SYNDROME2 HASTALIĞINA YOL AÇTIĞINI BELİRLEDİK. JOUBERT SYNDROME2 BİR RARE GENETİC DİSEASEDİ</a:t>
            </a:r>
            <a:r>
              <a:rPr lang="en"/>
              <a:t>R. JOUBERT SENDROMU, MTS, HIPOTONI, RETINAL DISTROFI, SOLUNUM ANORMALLIKLERI, BÖBREK HASTALIKLARI VE ENDOKRIN ANORMALLIKLERI ILE KARAKTERIZE EDİLEBİLEN GENETIK OLARAK HETEROJEN OTOZOMAL RESESIF KALITIM MODELİNE SAHİP NÖROLOJİK BİR HASTALIKTIR.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a8c4493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a8c4493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TRANSMEMBRANE 216 PROTEİNİ TMEM216 GENİ TARAFINDAN KODLANAN BİR PROTEİNDİR. BU PROTEİN 87 AMİNO ASİT VE 2 TANE DOMAİNDEN OLUŞAN BİR TRANSMEMBRANE PROTEİNİDİR. TMEM 216 İNSANLARDA BİR PROTEİN CODİNG GENEDİR. TRASNMEMBRANE PROTEİNİ 216 </a:t>
            </a:r>
            <a:r>
              <a:rPr lang="en"/>
              <a:t>ÇEŞITLI SINYAL YOLLARI VE DUYU FONKSIYONLARINDA YER ALAN SILYUMDA BULUN</a:t>
            </a:r>
            <a:r>
              <a:rPr lang="en"/>
              <a:t>UR. TMEM216 PROTEİNİ</a:t>
            </a:r>
            <a:r>
              <a:rPr lang="en"/>
              <a:t> HÜCRESEL TAŞIMA, SINYAL YOLLARI VE YAPISAL DESTEKTE ROL OYNAR. SILIALARLA ILIŞKILI PROTEINLER SILIYER FONKSIYON IÇIN ÇOK ÖNEMLIDIR VE BU PROTEINLERDEKI MUTASYONLAR, SILIA YAPISI VEYA FONKSIYONUNDAKI ANORMALLIKLER ILE KARAKTERIZE EDILEN BIR GRUP HASTALIK OLAN SILIOPATILERE (SİLYUMLARI ETKİLEYEN BÜTÜN HASTALIKLARIN GENEL ADI, JOUBERT SYNDROME 2 DE BİR SİLİOPATİ) YOL AÇABILIR.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a8c4493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a8c4493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TMEM 216 BİR TRANSMEMBRANE PROTEİNİDİR. TRANSMEMBRANE PROTEİNLERİNİN GENEL ÖZELLİKLERİ; TRANSPORTATİON, ENZİM AKTİVİTESİ (PERFORM BİOCHEMİCAL REACTİONS AT THE MEMBRANE), STRUCTURAL SUPPORT FOR CELLDİR.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bf93522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bf93522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We searched for the variants in TMEM216 from our data. We observed 7 different variant positions on chromosome 11. than we searched for the positions number of the mutations on clinvar in order to determine the variant. These 3 positions are part of the data also we could not find any information about these three positions on Clinvar database. So, the effects of these three mutations on the patient cannot be examined based on the clinvar data. This may mean that no research has been done on these variant positions yet.</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jpg"/><Relationship Id="rId4" Type="http://schemas.openxmlformats.org/officeDocument/2006/relationships/image" Target="../media/image40.jpg"/><Relationship Id="rId5"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doi.org/10.1016/b978-0-323-89775-4.00023-7" TargetMode="External"/><Relationship Id="rId4" Type="http://schemas.openxmlformats.org/officeDocument/2006/relationships/hyperlink" Target="https://www.ncbi.nlm.nih.gov/clinvar/?term=TMEM216%5Bgene%5D&amp;redir=gene" TargetMode="External"/><Relationship Id="rId5" Type="http://schemas.openxmlformats.org/officeDocument/2006/relationships/hyperlink" Target="https://doi.org/10.1016/j.ajhg.2010.01.022" TargetMode="External"/><Relationship Id="rId6" Type="http://schemas.openxmlformats.org/officeDocument/2006/relationships/hyperlink" Target="http://tree.bio.ed.ac.uk/software/figtree/" TargetMode="External"/><Relationship Id="rId7" Type="http://schemas.openxmlformats.org/officeDocument/2006/relationships/hyperlink" Target="https://gnomad.broadinstitute.org/gene/ENSG00000187049?dataset=gnomad_r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doi.org/10.1093/sysbio/42.2.182" TargetMode="External"/><Relationship Id="rId4" Type="http://schemas.openxmlformats.org/officeDocument/2006/relationships/hyperlink" Target="https://www.megasoftware.net/" TargetMode="External"/><Relationship Id="rId9" Type="http://schemas.openxmlformats.org/officeDocument/2006/relationships/hyperlink" Target="https://medlineplus.gov/genetics/condition/joubert-syndrome/#:~:text=Joubert%20syndrome%20typically%20has%20an,and%20symptoms%20of%20the%20condition" TargetMode="External"/><Relationship Id="rId5" Type="http://schemas.openxmlformats.org/officeDocument/2006/relationships/hyperlink" Target="https://www.omim.org/entry/613277" TargetMode="External"/><Relationship Id="rId6" Type="http://schemas.openxmlformats.org/officeDocument/2006/relationships/hyperlink" Target="https://www.ncbi.nlm.nih.gov/books/NBK1325/" TargetMode="External"/><Relationship Id="rId7" Type="http://schemas.openxmlformats.org/officeDocument/2006/relationships/hyperlink" Target="https://blast.ncbi.nlm.nih.gov/Blast.cgi?PROGRAM=blastp&amp;PAGE_TYPE=BlastSearch&amp;LINK_LOC=blasthome" TargetMode="External"/><Relationship Id="rId8" Type="http://schemas.openxmlformats.org/officeDocument/2006/relationships/hyperlink" Target="https://www.uniprot.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ncbi.nlm.nih.gov/medgen/334114" TargetMode="External"/><Relationship Id="rId4" Type="http://schemas.openxmlformats.org/officeDocument/2006/relationships/hyperlink" Target="https://www.ncbi.nlm.nih.gov/gene/51259" TargetMode="External"/><Relationship Id="rId5" Type="http://schemas.openxmlformats.org/officeDocument/2006/relationships/hyperlink" Target="https://medlineplus.gov/genetics/understanding/howgeneswork/protein/" TargetMode="External"/><Relationship Id="rId6" Type="http://schemas.openxmlformats.org/officeDocument/2006/relationships/hyperlink" Target="https://doi.org/10.1038/ng.59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494450" y="1572900"/>
            <a:ext cx="6155100" cy="18819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3300">
                <a:solidFill>
                  <a:srgbClr val="111111"/>
                </a:solidFill>
                <a:latin typeface="Times New Roman"/>
                <a:ea typeface="Times New Roman"/>
                <a:cs typeface="Times New Roman"/>
                <a:sym typeface="Times New Roman"/>
              </a:rPr>
              <a:t>EVOLUTIONARY HISTORY OF TMEM216 PROTEIN</a:t>
            </a:r>
            <a:endParaRPr sz="3300">
              <a:solidFill>
                <a:srgbClr val="111111"/>
              </a:solidFill>
            </a:endParaRPr>
          </a:p>
          <a:p>
            <a:pPr indent="0" lvl="0" marL="0" rtl="0" algn="ctr">
              <a:lnSpc>
                <a:spcPct val="115000"/>
              </a:lnSpc>
              <a:spcBef>
                <a:spcPts val="1200"/>
              </a:spcBef>
              <a:spcAft>
                <a:spcPts val="1200"/>
              </a:spcAft>
              <a:buNone/>
            </a:pPr>
            <a:r>
              <a:t/>
            </a:r>
            <a:endParaRPr sz="4000"/>
          </a:p>
        </p:txBody>
      </p:sp>
      <p:sp>
        <p:nvSpPr>
          <p:cNvPr id="129" name="Google Shape;129;p13"/>
          <p:cNvSpPr txBox="1"/>
          <p:nvPr>
            <p:ph idx="1" type="subTitle"/>
          </p:nvPr>
        </p:nvSpPr>
        <p:spPr>
          <a:xfrm>
            <a:off x="5449625" y="3222000"/>
            <a:ext cx="3245400" cy="1628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500">
                <a:solidFill>
                  <a:srgbClr val="111111"/>
                </a:solidFill>
                <a:latin typeface="Times New Roman"/>
                <a:ea typeface="Times New Roman"/>
                <a:cs typeface="Times New Roman"/>
                <a:sym typeface="Times New Roman"/>
              </a:rPr>
              <a:t>Samet Mert -23511</a:t>
            </a:r>
            <a:endParaRPr sz="1500">
              <a:solidFill>
                <a:srgbClr val="111111"/>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sz="1500">
                <a:solidFill>
                  <a:srgbClr val="111111"/>
                </a:solidFill>
                <a:latin typeface="Times New Roman"/>
                <a:ea typeface="Times New Roman"/>
                <a:cs typeface="Times New Roman"/>
                <a:sym typeface="Times New Roman"/>
              </a:rPr>
              <a:t>Dila Karataş -28852</a:t>
            </a:r>
            <a:endParaRPr sz="1500">
              <a:solidFill>
                <a:srgbClr val="111111"/>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sz="1500">
                <a:solidFill>
                  <a:srgbClr val="111111"/>
                </a:solidFill>
                <a:latin typeface="Times New Roman"/>
                <a:ea typeface="Times New Roman"/>
                <a:cs typeface="Times New Roman"/>
                <a:sym typeface="Times New Roman"/>
              </a:rPr>
              <a:t>Nil Özde Özgen -30802</a:t>
            </a:r>
            <a:endParaRPr sz="1500">
              <a:solidFill>
                <a:srgbClr val="111111"/>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sz="1500">
                <a:solidFill>
                  <a:srgbClr val="111111"/>
                </a:solidFill>
                <a:latin typeface="Times New Roman"/>
                <a:ea typeface="Times New Roman"/>
                <a:cs typeface="Times New Roman"/>
                <a:sym typeface="Times New Roman"/>
              </a:rPr>
              <a:t>Türkan Doğa Gizer - 29072</a:t>
            </a:r>
            <a:endParaRPr sz="1500">
              <a:solidFill>
                <a:srgbClr val="111111"/>
              </a:solidFill>
              <a:latin typeface="Times New Roman"/>
              <a:ea typeface="Times New Roman"/>
              <a:cs typeface="Times New Roman"/>
              <a:sym typeface="Times New Roman"/>
            </a:endParaRPr>
          </a:p>
          <a:p>
            <a:pPr indent="0" lvl="0" marL="0" rtl="0" algn="r">
              <a:lnSpc>
                <a:spcPct val="115000"/>
              </a:lnSpc>
              <a:spcBef>
                <a:spcPts val="0"/>
              </a:spcBef>
              <a:spcAft>
                <a:spcPts val="0"/>
              </a:spcAft>
              <a:buNone/>
            </a:pPr>
            <a:r>
              <a:rPr lang="en" sz="1500">
                <a:solidFill>
                  <a:srgbClr val="111111"/>
                </a:solidFill>
                <a:latin typeface="Times New Roman"/>
                <a:ea typeface="Times New Roman"/>
                <a:cs typeface="Times New Roman"/>
                <a:sym typeface="Times New Roman"/>
              </a:rPr>
              <a:t>Mehmet Barış Tekdemir -29068</a:t>
            </a:r>
            <a:endParaRPr sz="1500">
              <a:solidFill>
                <a:srgbClr val="111111"/>
              </a:solidFill>
              <a:latin typeface="Times New Roman"/>
              <a:ea typeface="Times New Roman"/>
              <a:cs typeface="Times New Roman"/>
              <a:sym typeface="Times New Roman"/>
            </a:endParaRPr>
          </a:p>
          <a:p>
            <a:pPr indent="0" lvl="0" marL="0" rtl="0" algn="r">
              <a:spcBef>
                <a:spcPts val="0"/>
              </a:spcBef>
              <a:spcAft>
                <a:spcPts val="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93" name="Google Shape;193;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2"/>
          <p:cNvPicPr preferRelativeResize="0"/>
          <p:nvPr/>
        </p:nvPicPr>
        <p:blipFill>
          <a:blip r:embed="rId3">
            <a:alphaModFix/>
          </a:blip>
          <a:stretch>
            <a:fillRect/>
          </a:stretch>
        </p:blipFill>
        <p:spPr>
          <a:xfrm>
            <a:off x="542538" y="2394650"/>
            <a:ext cx="8058934" cy="2448000"/>
          </a:xfrm>
          <a:prstGeom prst="rect">
            <a:avLst/>
          </a:prstGeom>
          <a:noFill/>
          <a:ln>
            <a:noFill/>
          </a:ln>
        </p:spPr>
      </p:pic>
      <p:pic>
        <p:nvPicPr>
          <p:cNvPr id="195" name="Google Shape;195;p22"/>
          <p:cNvPicPr preferRelativeResize="0"/>
          <p:nvPr/>
        </p:nvPicPr>
        <p:blipFill>
          <a:blip r:embed="rId4">
            <a:alphaModFix/>
          </a:blip>
          <a:stretch>
            <a:fillRect/>
          </a:stretch>
        </p:blipFill>
        <p:spPr>
          <a:xfrm>
            <a:off x="542549" y="306688"/>
            <a:ext cx="7901175" cy="20324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01" name="Google Shape;201;p23"/>
          <p:cNvPicPr preferRelativeResize="0"/>
          <p:nvPr/>
        </p:nvPicPr>
        <p:blipFill>
          <a:blip r:embed="rId3">
            <a:alphaModFix/>
          </a:blip>
          <a:stretch>
            <a:fillRect/>
          </a:stretch>
        </p:blipFill>
        <p:spPr>
          <a:xfrm>
            <a:off x="439376" y="682099"/>
            <a:ext cx="8265226" cy="1988275"/>
          </a:xfrm>
          <a:prstGeom prst="rect">
            <a:avLst/>
          </a:prstGeom>
          <a:noFill/>
          <a:ln>
            <a:noFill/>
          </a:ln>
        </p:spPr>
      </p:pic>
      <p:sp>
        <p:nvSpPr>
          <p:cNvPr id="202" name="Google Shape;202;p23"/>
          <p:cNvSpPr txBox="1"/>
          <p:nvPr/>
        </p:nvSpPr>
        <p:spPr>
          <a:xfrm>
            <a:off x="201975" y="2787825"/>
            <a:ext cx="8736900" cy="8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203" name="Google Shape;203;p23"/>
          <p:cNvPicPr preferRelativeResize="0"/>
          <p:nvPr/>
        </p:nvPicPr>
        <p:blipFill>
          <a:blip r:embed="rId4">
            <a:alphaModFix/>
          </a:blip>
          <a:stretch>
            <a:fillRect/>
          </a:stretch>
        </p:blipFill>
        <p:spPr>
          <a:xfrm>
            <a:off x="257638" y="3080750"/>
            <a:ext cx="8628726" cy="810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09" name="Google Shape;209;p24"/>
          <p:cNvPicPr preferRelativeResize="0"/>
          <p:nvPr/>
        </p:nvPicPr>
        <p:blipFill>
          <a:blip r:embed="rId3">
            <a:alphaModFix/>
          </a:blip>
          <a:stretch>
            <a:fillRect/>
          </a:stretch>
        </p:blipFill>
        <p:spPr>
          <a:xfrm>
            <a:off x="561300" y="388225"/>
            <a:ext cx="8021401" cy="2059000"/>
          </a:xfrm>
          <a:prstGeom prst="rect">
            <a:avLst/>
          </a:prstGeom>
          <a:noFill/>
          <a:ln>
            <a:noFill/>
          </a:ln>
        </p:spPr>
      </p:pic>
      <p:pic>
        <p:nvPicPr>
          <p:cNvPr id="210" name="Google Shape;210;p24"/>
          <p:cNvPicPr preferRelativeResize="0"/>
          <p:nvPr/>
        </p:nvPicPr>
        <p:blipFill>
          <a:blip r:embed="rId4">
            <a:alphaModFix/>
          </a:blip>
          <a:stretch>
            <a:fillRect/>
          </a:stretch>
        </p:blipFill>
        <p:spPr>
          <a:xfrm>
            <a:off x="442975" y="2795425"/>
            <a:ext cx="8258049" cy="1207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16" name="Google Shape;216;p25"/>
          <p:cNvPicPr preferRelativeResize="0"/>
          <p:nvPr/>
        </p:nvPicPr>
        <p:blipFill>
          <a:blip r:embed="rId3">
            <a:alphaModFix/>
          </a:blip>
          <a:stretch>
            <a:fillRect/>
          </a:stretch>
        </p:blipFill>
        <p:spPr>
          <a:xfrm>
            <a:off x="372650" y="521699"/>
            <a:ext cx="8398700" cy="2126450"/>
          </a:xfrm>
          <a:prstGeom prst="rect">
            <a:avLst/>
          </a:prstGeom>
          <a:noFill/>
          <a:ln>
            <a:noFill/>
          </a:ln>
        </p:spPr>
      </p:pic>
      <p:pic>
        <p:nvPicPr>
          <p:cNvPr id="217" name="Google Shape;217;p25"/>
          <p:cNvPicPr preferRelativeResize="0"/>
          <p:nvPr/>
        </p:nvPicPr>
        <p:blipFill>
          <a:blip r:embed="rId4">
            <a:alphaModFix/>
          </a:blip>
          <a:stretch>
            <a:fillRect/>
          </a:stretch>
        </p:blipFill>
        <p:spPr>
          <a:xfrm>
            <a:off x="225600" y="3076075"/>
            <a:ext cx="8692800" cy="89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819150" y="845600"/>
            <a:ext cx="7505700" cy="74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Homologous Sequence Search</a:t>
            </a:r>
            <a:endParaRPr b="1">
              <a:solidFill>
                <a:srgbClr val="000000"/>
              </a:solidFill>
              <a:latin typeface="Times New Roman"/>
              <a:ea typeface="Times New Roman"/>
              <a:cs typeface="Times New Roman"/>
              <a:sym typeface="Times New Roman"/>
            </a:endParaRPr>
          </a:p>
        </p:txBody>
      </p:sp>
      <p:sp>
        <p:nvSpPr>
          <p:cNvPr id="223" name="Google Shape;223;p26"/>
          <p:cNvSpPr txBox="1"/>
          <p:nvPr>
            <p:ph idx="1" type="body"/>
          </p:nvPr>
        </p:nvSpPr>
        <p:spPr>
          <a:xfrm>
            <a:off x="819150" y="1590500"/>
            <a:ext cx="5834100" cy="7449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BLASTp</a:t>
            </a:r>
            <a:endParaRPr sz="2600">
              <a:solidFill>
                <a:srgbClr val="000000"/>
              </a:solidFill>
              <a:latin typeface="Times New Roman"/>
              <a:ea typeface="Times New Roman"/>
              <a:cs typeface="Times New Roman"/>
              <a:sym typeface="Times New Roman"/>
            </a:endParaRPr>
          </a:p>
        </p:txBody>
      </p:sp>
      <p:pic>
        <p:nvPicPr>
          <p:cNvPr id="224" name="Google Shape;224;p26"/>
          <p:cNvPicPr preferRelativeResize="0"/>
          <p:nvPr/>
        </p:nvPicPr>
        <p:blipFill rotWithShape="1">
          <a:blip r:embed="rId3">
            <a:alphaModFix/>
          </a:blip>
          <a:srcRect b="7607" l="998" r="12165" t="17520"/>
          <a:stretch/>
        </p:blipFill>
        <p:spPr>
          <a:xfrm>
            <a:off x="678625" y="2471250"/>
            <a:ext cx="4253875" cy="1908051"/>
          </a:xfrm>
          <a:prstGeom prst="rect">
            <a:avLst/>
          </a:prstGeom>
          <a:noFill/>
          <a:ln>
            <a:noFill/>
          </a:ln>
        </p:spPr>
      </p:pic>
      <p:pic>
        <p:nvPicPr>
          <p:cNvPr id="225" name="Google Shape;225;p26"/>
          <p:cNvPicPr preferRelativeResize="0"/>
          <p:nvPr/>
        </p:nvPicPr>
        <p:blipFill rotWithShape="1">
          <a:blip r:embed="rId4">
            <a:alphaModFix/>
          </a:blip>
          <a:srcRect b="0" l="7096" r="6255" t="12049"/>
          <a:stretch/>
        </p:blipFill>
        <p:spPr>
          <a:xfrm>
            <a:off x="5223850" y="1736900"/>
            <a:ext cx="3276498" cy="2078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554575" y="633950"/>
            <a:ext cx="7505700" cy="71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Multiple Sequence Alignment (MSA)</a:t>
            </a:r>
            <a:endParaRPr b="1">
              <a:solidFill>
                <a:srgbClr val="000000"/>
              </a:solidFill>
              <a:latin typeface="Times New Roman"/>
              <a:ea typeface="Times New Roman"/>
              <a:cs typeface="Times New Roman"/>
              <a:sym typeface="Times New Roman"/>
            </a:endParaRPr>
          </a:p>
        </p:txBody>
      </p:sp>
      <p:sp>
        <p:nvSpPr>
          <p:cNvPr id="231" name="Google Shape;231;p27"/>
          <p:cNvSpPr txBox="1"/>
          <p:nvPr>
            <p:ph idx="1" type="body"/>
          </p:nvPr>
        </p:nvSpPr>
        <p:spPr>
          <a:xfrm>
            <a:off x="441875" y="1974875"/>
            <a:ext cx="7505700" cy="1293600"/>
          </a:xfrm>
          <a:prstGeom prst="rect">
            <a:avLst/>
          </a:prstGeom>
        </p:spPr>
        <p:txBody>
          <a:bodyPr anchorCtr="0" anchor="t" bIns="91425" lIns="91425" spcFirstLastPara="1" rIns="91425" wrap="square" tIns="91425">
            <a:noAutofit/>
          </a:bodyPr>
          <a:lstStyle/>
          <a:p>
            <a:pPr indent="-369252" lvl="0" marL="457200" rtl="0" algn="l">
              <a:lnSpc>
                <a:spcPct val="105000"/>
              </a:lnSpc>
              <a:spcBef>
                <a:spcPts val="0"/>
              </a:spcBef>
              <a:spcAft>
                <a:spcPts val="0"/>
              </a:spcAft>
              <a:buSzPts val="2215"/>
              <a:buFont typeface="Times New Roman"/>
              <a:buChar char="❖"/>
            </a:pPr>
            <a:r>
              <a:rPr lang="en" sz="2215">
                <a:latin typeface="Times New Roman"/>
                <a:ea typeface="Times New Roman"/>
                <a:cs typeface="Times New Roman"/>
                <a:sym typeface="Times New Roman"/>
              </a:rPr>
              <a:t>MEGAX </a:t>
            </a:r>
            <a:endParaRPr sz="2215">
              <a:latin typeface="Times New Roman"/>
              <a:ea typeface="Times New Roman"/>
              <a:cs typeface="Times New Roman"/>
              <a:sym typeface="Times New Roman"/>
            </a:endParaRPr>
          </a:p>
          <a:p>
            <a:pPr indent="-369252" lvl="0" marL="457200" rtl="0" algn="l">
              <a:lnSpc>
                <a:spcPct val="105000"/>
              </a:lnSpc>
              <a:spcBef>
                <a:spcPts val="0"/>
              </a:spcBef>
              <a:spcAft>
                <a:spcPts val="0"/>
              </a:spcAft>
              <a:buSzPts val="2215"/>
              <a:buFont typeface="Times New Roman"/>
              <a:buChar char="❖"/>
            </a:pPr>
            <a:r>
              <a:rPr lang="en" sz="2215">
                <a:latin typeface="Times New Roman"/>
                <a:ea typeface="Times New Roman"/>
                <a:cs typeface="Times New Roman"/>
                <a:sym typeface="Times New Roman"/>
              </a:rPr>
              <a:t>MUSCLE algorithm</a:t>
            </a:r>
            <a:endParaRPr sz="2215">
              <a:latin typeface="Times New Roman"/>
              <a:ea typeface="Times New Roman"/>
              <a:cs typeface="Times New Roman"/>
              <a:sym typeface="Times New Roman"/>
            </a:endParaRPr>
          </a:p>
          <a:p>
            <a:pPr indent="0" lvl="0" marL="457200" rtl="0" algn="l">
              <a:lnSpc>
                <a:spcPct val="105000"/>
              </a:lnSpc>
              <a:spcBef>
                <a:spcPts val="1200"/>
              </a:spcBef>
              <a:spcAft>
                <a:spcPts val="1200"/>
              </a:spcAft>
              <a:buSzPts val="852"/>
              <a:buNone/>
            </a:pPr>
            <a:r>
              <a:t/>
            </a:r>
            <a:endParaRPr sz="2215">
              <a:latin typeface="Times New Roman"/>
              <a:ea typeface="Times New Roman"/>
              <a:cs typeface="Times New Roman"/>
              <a:sym typeface="Times New Roman"/>
            </a:endParaRPr>
          </a:p>
        </p:txBody>
      </p:sp>
      <p:pic>
        <p:nvPicPr>
          <p:cNvPr id="232" name="Google Shape;232;p27"/>
          <p:cNvPicPr preferRelativeResize="0"/>
          <p:nvPr/>
        </p:nvPicPr>
        <p:blipFill>
          <a:blip r:embed="rId3">
            <a:alphaModFix/>
          </a:blip>
          <a:stretch>
            <a:fillRect/>
          </a:stretch>
        </p:blipFill>
        <p:spPr>
          <a:xfrm>
            <a:off x="4318750" y="1799650"/>
            <a:ext cx="4254976" cy="265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819150" y="845600"/>
            <a:ext cx="7505700" cy="66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Phylogenetic Tree Construction</a:t>
            </a:r>
            <a:endParaRPr b="1">
              <a:solidFill>
                <a:srgbClr val="000000"/>
              </a:solidFill>
              <a:latin typeface="Times New Roman"/>
              <a:ea typeface="Times New Roman"/>
              <a:cs typeface="Times New Roman"/>
              <a:sym typeface="Times New Roman"/>
            </a:endParaRPr>
          </a:p>
        </p:txBody>
      </p:sp>
      <p:sp>
        <p:nvSpPr>
          <p:cNvPr id="238" name="Google Shape;238;p28"/>
          <p:cNvSpPr txBox="1"/>
          <p:nvPr>
            <p:ph idx="1" type="body"/>
          </p:nvPr>
        </p:nvSpPr>
        <p:spPr>
          <a:xfrm>
            <a:off x="819150" y="1629000"/>
            <a:ext cx="7689300" cy="668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Font typeface="Times New Roman"/>
              <a:buChar char="❖"/>
            </a:pPr>
            <a:r>
              <a:rPr lang="en" sz="2600">
                <a:latin typeface="Times New Roman"/>
                <a:ea typeface="Times New Roman"/>
                <a:cs typeface="Times New Roman"/>
                <a:sym typeface="Times New Roman"/>
              </a:rPr>
              <a:t>MEGAX (</a:t>
            </a:r>
            <a:r>
              <a:rPr lang="en" sz="2600">
                <a:latin typeface="Times New Roman"/>
                <a:ea typeface="Times New Roman"/>
                <a:cs typeface="Times New Roman"/>
                <a:sym typeface="Times New Roman"/>
              </a:rPr>
              <a:t>Neighbor</a:t>
            </a:r>
            <a:r>
              <a:rPr lang="en" sz="2600">
                <a:latin typeface="Times New Roman"/>
                <a:ea typeface="Times New Roman"/>
                <a:cs typeface="Times New Roman"/>
                <a:sym typeface="Times New Roman"/>
              </a:rPr>
              <a:t>-Joining Method)</a:t>
            </a:r>
            <a:endParaRPr sz="2600">
              <a:latin typeface="Times New Roman"/>
              <a:ea typeface="Times New Roman"/>
              <a:cs typeface="Times New Roman"/>
              <a:sym typeface="Times New Roman"/>
            </a:endParaRPr>
          </a:p>
        </p:txBody>
      </p:sp>
      <p:pic>
        <p:nvPicPr>
          <p:cNvPr id="239" name="Google Shape;239;p28"/>
          <p:cNvPicPr preferRelativeResize="0"/>
          <p:nvPr/>
        </p:nvPicPr>
        <p:blipFill rotWithShape="1">
          <a:blip r:embed="rId3">
            <a:alphaModFix/>
          </a:blip>
          <a:srcRect b="10161" l="15276" r="5036" t="8866"/>
          <a:stretch/>
        </p:blipFill>
        <p:spPr>
          <a:xfrm>
            <a:off x="5268238" y="2297388"/>
            <a:ext cx="3240223" cy="2057674"/>
          </a:xfrm>
          <a:prstGeom prst="rect">
            <a:avLst/>
          </a:prstGeom>
          <a:noFill/>
          <a:ln>
            <a:noFill/>
          </a:ln>
        </p:spPr>
      </p:pic>
      <p:pic>
        <p:nvPicPr>
          <p:cNvPr id="240" name="Google Shape;240;p28"/>
          <p:cNvPicPr preferRelativeResize="0"/>
          <p:nvPr/>
        </p:nvPicPr>
        <p:blipFill rotWithShape="1">
          <a:blip r:embed="rId4">
            <a:alphaModFix/>
          </a:blip>
          <a:srcRect b="20501" l="16876" r="23532" t="18481"/>
          <a:stretch/>
        </p:blipFill>
        <p:spPr>
          <a:xfrm>
            <a:off x="926650" y="2297408"/>
            <a:ext cx="3454300" cy="22104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819150" y="655100"/>
            <a:ext cx="7505700" cy="70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Rooting the Phylogenetic Trees</a:t>
            </a:r>
            <a:endParaRPr b="1">
              <a:solidFill>
                <a:srgbClr val="000000"/>
              </a:solidFill>
              <a:latin typeface="Times New Roman"/>
              <a:ea typeface="Times New Roman"/>
              <a:cs typeface="Times New Roman"/>
              <a:sym typeface="Times New Roman"/>
            </a:endParaRPr>
          </a:p>
        </p:txBody>
      </p:sp>
      <p:sp>
        <p:nvSpPr>
          <p:cNvPr id="246" name="Google Shape;246;p29"/>
          <p:cNvSpPr txBox="1"/>
          <p:nvPr>
            <p:ph idx="1" type="body"/>
          </p:nvPr>
        </p:nvSpPr>
        <p:spPr>
          <a:xfrm>
            <a:off x="734475" y="1482725"/>
            <a:ext cx="7505700" cy="7038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FigTree (Midpoint Rooting)</a:t>
            </a:r>
            <a:endParaRPr sz="2600">
              <a:solidFill>
                <a:srgbClr val="000000"/>
              </a:solidFill>
              <a:latin typeface="Times New Roman"/>
              <a:ea typeface="Times New Roman"/>
              <a:cs typeface="Times New Roman"/>
              <a:sym typeface="Times New Roman"/>
            </a:endParaRPr>
          </a:p>
        </p:txBody>
      </p:sp>
      <p:pic>
        <p:nvPicPr>
          <p:cNvPr id="247" name="Google Shape;247;p29"/>
          <p:cNvPicPr preferRelativeResize="0"/>
          <p:nvPr/>
        </p:nvPicPr>
        <p:blipFill rotWithShape="1">
          <a:blip r:embed="rId3">
            <a:alphaModFix/>
          </a:blip>
          <a:srcRect b="11509" l="7416" r="12146" t="14520"/>
          <a:stretch/>
        </p:blipFill>
        <p:spPr>
          <a:xfrm>
            <a:off x="819150" y="2421512"/>
            <a:ext cx="3752852" cy="2157011"/>
          </a:xfrm>
          <a:prstGeom prst="rect">
            <a:avLst/>
          </a:prstGeom>
          <a:noFill/>
          <a:ln>
            <a:noFill/>
          </a:ln>
        </p:spPr>
      </p:pic>
      <p:sp>
        <p:nvSpPr>
          <p:cNvPr id="248" name="Google Shape;248;p29"/>
          <p:cNvSpPr txBox="1"/>
          <p:nvPr/>
        </p:nvSpPr>
        <p:spPr>
          <a:xfrm>
            <a:off x="1217100" y="4508200"/>
            <a:ext cx="33549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Phylogenetic tree of 500 sequences file</a:t>
            </a:r>
            <a:endParaRPr sz="1300">
              <a:latin typeface="Times New Roman"/>
              <a:ea typeface="Times New Roman"/>
              <a:cs typeface="Times New Roman"/>
              <a:sym typeface="Times New Roman"/>
            </a:endParaRPr>
          </a:p>
        </p:txBody>
      </p:sp>
      <p:sp>
        <p:nvSpPr>
          <p:cNvPr id="249" name="Google Shape;249;p29"/>
          <p:cNvSpPr txBox="1"/>
          <p:nvPr/>
        </p:nvSpPr>
        <p:spPr>
          <a:xfrm>
            <a:off x="5260000" y="4202625"/>
            <a:ext cx="33549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pic>
        <p:nvPicPr>
          <p:cNvPr id="250" name="Google Shape;250;p29"/>
          <p:cNvPicPr preferRelativeResize="0"/>
          <p:nvPr/>
        </p:nvPicPr>
        <p:blipFill rotWithShape="1">
          <a:blip r:embed="rId4">
            <a:alphaModFix/>
          </a:blip>
          <a:srcRect b="11170" l="15837" r="3893" t="12939"/>
          <a:stretch/>
        </p:blipFill>
        <p:spPr>
          <a:xfrm>
            <a:off x="4572000" y="2310350"/>
            <a:ext cx="3827302" cy="22616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455550" y="580050"/>
            <a:ext cx="7505700" cy="69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Obtaining the Fasta File of the Subtree</a:t>
            </a:r>
            <a:endParaRPr b="1">
              <a:solidFill>
                <a:srgbClr val="000000"/>
              </a:solidFill>
              <a:latin typeface="Times New Roman"/>
              <a:ea typeface="Times New Roman"/>
              <a:cs typeface="Times New Roman"/>
              <a:sym typeface="Times New Roman"/>
            </a:endParaRPr>
          </a:p>
        </p:txBody>
      </p:sp>
      <p:sp>
        <p:nvSpPr>
          <p:cNvPr id="256" name="Google Shape;256;p30"/>
          <p:cNvSpPr txBox="1"/>
          <p:nvPr>
            <p:ph idx="1" type="body"/>
          </p:nvPr>
        </p:nvSpPr>
        <p:spPr>
          <a:xfrm>
            <a:off x="573350" y="1347750"/>
            <a:ext cx="4585800" cy="6930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Font typeface="Times New Roman"/>
              <a:buChar char="❖"/>
            </a:pPr>
            <a:r>
              <a:rPr lang="en" sz="2600">
                <a:latin typeface="Times New Roman"/>
                <a:ea typeface="Times New Roman"/>
                <a:cs typeface="Times New Roman"/>
                <a:sym typeface="Times New Roman"/>
              </a:rPr>
              <a:t>Python</a:t>
            </a:r>
            <a:endParaRPr sz="2600">
              <a:latin typeface="Times New Roman"/>
              <a:ea typeface="Times New Roman"/>
              <a:cs typeface="Times New Roman"/>
              <a:sym typeface="Times New Roman"/>
            </a:endParaRPr>
          </a:p>
        </p:txBody>
      </p:sp>
      <p:pic>
        <p:nvPicPr>
          <p:cNvPr id="257" name="Google Shape;257;p30"/>
          <p:cNvPicPr preferRelativeResize="0"/>
          <p:nvPr/>
        </p:nvPicPr>
        <p:blipFill rotWithShape="1">
          <a:blip r:embed="rId3">
            <a:alphaModFix/>
          </a:blip>
          <a:srcRect b="3098" l="9615" r="31570" t="25833"/>
          <a:stretch/>
        </p:blipFill>
        <p:spPr>
          <a:xfrm>
            <a:off x="5409675" y="2040750"/>
            <a:ext cx="3328125" cy="2521025"/>
          </a:xfrm>
          <a:prstGeom prst="rect">
            <a:avLst/>
          </a:prstGeom>
          <a:noFill/>
          <a:ln>
            <a:noFill/>
          </a:ln>
        </p:spPr>
      </p:pic>
      <p:pic>
        <p:nvPicPr>
          <p:cNvPr id="258" name="Google Shape;258;p30"/>
          <p:cNvPicPr preferRelativeResize="0"/>
          <p:nvPr/>
        </p:nvPicPr>
        <p:blipFill rotWithShape="1">
          <a:blip r:embed="rId4">
            <a:alphaModFix/>
          </a:blip>
          <a:srcRect b="11170" l="15837" r="3893" t="12939"/>
          <a:stretch/>
        </p:blipFill>
        <p:spPr>
          <a:xfrm>
            <a:off x="573350" y="2040750"/>
            <a:ext cx="4721562" cy="2790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819150" y="4521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Rooting the Phylogenetic Trees and Second Subtree</a:t>
            </a:r>
            <a:endParaRPr/>
          </a:p>
        </p:txBody>
      </p:sp>
      <p:sp>
        <p:nvSpPr>
          <p:cNvPr id="264" name="Google Shape;264;p31"/>
          <p:cNvSpPr txBox="1"/>
          <p:nvPr>
            <p:ph idx="1" type="body"/>
          </p:nvPr>
        </p:nvSpPr>
        <p:spPr>
          <a:xfrm>
            <a:off x="534875" y="1345225"/>
            <a:ext cx="6324300" cy="14151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FigTree (Midpoint Rooting)</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Python</a:t>
            </a:r>
            <a:endParaRPr sz="2600">
              <a:solidFill>
                <a:srgbClr val="000000"/>
              </a:solidFill>
              <a:latin typeface="Times New Roman"/>
              <a:ea typeface="Times New Roman"/>
              <a:cs typeface="Times New Roman"/>
              <a:sym typeface="Times New Roman"/>
            </a:endParaRPr>
          </a:p>
        </p:txBody>
      </p:sp>
      <p:pic>
        <p:nvPicPr>
          <p:cNvPr id="265" name="Google Shape;265;p31"/>
          <p:cNvPicPr preferRelativeResize="0"/>
          <p:nvPr/>
        </p:nvPicPr>
        <p:blipFill rotWithShape="1">
          <a:blip r:embed="rId3">
            <a:alphaModFix/>
          </a:blip>
          <a:srcRect b="11362" l="9293" r="12342" t="14227"/>
          <a:stretch/>
        </p:blipFill>
        <p:spPr>
          <a:xfrm>
            <a:off x="685950" y="2304050"/>
            <a:ext cx="3705225" cy="2200275"/>
          </a:xfrm>
          <a:prstGeom prst="rect">
            <a:avLst/>
          </a:prstGeom>
          <a:noFill/>
          <a:ln>
            <a:noFill/>
          </a:ln>
        </p:spPr>
      </p:pic>
      <p:sp>
        <p:nvSpPr>
          <p:cNvPr id="266" name="Google Shape;266;p31"/>
          <p:cNvSpPr txBox="1"/>
          <p:nvPr/>
        </p:nvSpPr>
        <p:spPr>
          <a:xfrm>
            <a:off x="819150" y="450432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Phylogenetic tree of first subtree</a:t>
            </a:r>
            <a:endParaRPr/>
          </a:p>
        </p:txBody>
      </p:sp>
      <p:pic>
        <p:nvPicPr>
          <p:cNvPr id="267" name="Google Shape;267;p31"/>
          <p:cNvPicPr preferRelativeResize="0"/>
          <p:nvPr/>
        </p:nvPicPr>
        <p:blipFill>
          <a:blip r:embed="rId4">
            <a:alphaModFix/>
          </a:blip>
          <a:stretch>
            <a:fillRect/>
          </a:stretch>
        </p:blipFill>
        <p:spPr>
          <a:xfrm>
            <a:off x="5360750" y="1406700"/>
            <a:ext cx="3143350" cy="2986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620125" y="518600"/>
            <a:ext cx="7505700" cy="60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00">
                <a:solidFill>
                  <a:srgbClr val="000000"/>
                </a:solidFill>
                <a:latin typeface="Times New Roman"/>
                <a:ea typeface="Times New Roman"/>
                <a:cs typeface="Times New Roman"/>
                <a:sym typeface="Times New Roman"/>
              </a:rPr>
              <a:t>Outline</a:t>
            </a:r>
            <a:endParaRPr b="1" sz="3000">
              <a:solidFill>
                <a:srgbClr val="000000"/>
              </a:solidFill>
              <a:latin typeface="Times New Roman"/>
              <a:ea typeface="Times New Roman"/>
              <a:cs typeface="Times New Roman"/>
              <a:sym typeface="Times New Roman"/>
            </a:endParaRPr>
          </a:p>
        </p:txBody>
      </p:sp>
      <p:sp>
        <p:nvSpPr>
          <p:cNvPr id="135" name="Google Shape;135;p14"/>
          <p:cNvSpPr txBox="1"/>
          <p:nvPr>
            <p:ph idx="1" type="body"/>
          </p:nvPr>
        </p:nvSpPr>
        <p:spPr>
          <a:xfrm>
            <a:off x="620125" y="1324825"/>
            <a:ext cx="7704600" cy="3241800"/>
          </a:xfrm>
          <a:prstGeom prst="rect">
            <a:avLst/>
          </a:prstGeom>
        </p:spPr>
        <p:txBody>
          <a:bodyPr anchorCtr="0" anchor="t" bIns="91425" lIns="91425" spcFirstLastPara="1" rIns="91425" wrap="square" tIns="91425">
            <a:normAutofit lnSpcReduction="10000"/>
          </a:bodyPr>
          <a:lstStyle/>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Recap</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Introduction</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Tools &amp; Methods</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Results</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Discussion</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Issues</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References </a:t>
            </a:r>
            <a:endParaRPr sz="26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819150" y="5894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Rooting the Phylogenetic Trees</a:t>
            </a:r>
            <a:endParaRPr/>
          </a:p>
        </p:txBody>
      </p:sp>
      <p:sp>
        <p:nvSpPr>
          <p:cNvPr id="273" name="Google Shape;273;p32"/>
          <p:cNvSpPr txBox="1"/>
          <p:nvPr>
            <p:ph idx="1" type="body"/>
          </p:nvPr>
        </p:nvSpPr>
        <p:spPr>
          <a:xfrm>
            <a:off x="624475" y="1119825"/>
            <a:ext cx="7505700" cy="24480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FigTree (Midpoint Rooting)</a:t>
            </a:r>
            <a:endParaRPr/>
          </a:p>
        </p:txBody>
      </p:sp>
      <p:pic>
        <p:nvPicPr>
          <p:cNvPr id="274" name="Google Shape;274;p32"/>
          <p:cNvPicPr preferRelativeResize="0"/>
          <p:nvPr/>
        </p:nvPicPr>
        <p:blipFill rotWithShape="1">
          <a:blip r:embed="rId3">
            <a:alphaModFix/>
          </a:blip>
          <a:srcRect b="16623" l="25962" r="20352" t="12790"/>
          <a:stretch/>
        </p:blipFill>
        <p:spPr>
          <a:xfrm>
            <a:off x="624475" y="1718775"/>
            <a:ext cx="3190875" cy="2628900"/>
          </a:xfrm>
          <a:prstGeom prst="rect">
            <a:avLst/>
          </a:prstGeom>
          <a:noFill/>
          <a:ln>
            <a:noFill/>
          </a:ln>
        </p:spPr>
      </p:pic>
      <p:sp>
        <p:nvSpPr>
          <p:cNvPr id="275" name="Google Shape;275;p32"/>
          <p:cNvSpPr txBox="1"/>
          <p:nvPr/>
        </p:nvSpPr>
        <p:spPr>
          <a:xfrm>
            <a:off x="624475" y="43476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Phylogenetic tree of second subtree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514000" y="516650"/>
            <a:ext cx="7038900" cy="65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333">
                <a:solidFill>
                  <a:srgbClr val="000000"/>
                </a:solidFill>
                <a:latin typeface="Times New Roman"/>
                <a:ea typeface="Times New Roman"/>
                <a:cs typeface="Times New Roman"/>
                <a:sym typeface="Times New Roman"/>
              </a:rPr>
              <a:t>Conservation Score </a:t>
            </a:r>
            <a:r>
              <a:rPr b="1" lang="en" sz="3333">
                <a:solidFill>
                  <a:srgbClr val="000000"/>
                </a:solidFill>
                <a:latin typeface="Times New Roman"/>
                <a:ea typeface="Times New Roman"/>
                <a:cs typeface="Times New Roman"/>
                <a:sym typeface="Times New Roman"/>
              </a:rPr>
              <a:t>Calculation</a:t>
            </a:r>
            <a:r>
              <a:rPr b="1" lang="en" sz="3333">
                <a:solidFill>
                  <a:srgbClr val="000000"/>
                </a:solidFill>
                <a:latin typeface="Times New Roman"/>
                <a:ea typeface="Times New Roman"/>
                <a:cs typeface="Times New Roman"/>
                <a:sym typeface="Times New Roman"/>
              </a:rPr>
              <a:t> </a:t>
            </a:r>
            <a:endParaRPr b="1" sz="3333">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endParaRPr>
          </a:p>
        </p:txBody>
      </p:sp>
      <p:sp>
        <p:nvSpPr>
          <p:cNvPr id="281" name="Google Shape;281;p33"/>
          <p:cNvSpPr txBox="1"/>
          <p:nvPr>
            <p:ph idx="1" type="body"/>
          </p:nvPr>
        </p:nvSpPr>
        <p:spPr>
          <a:xfrm>
            <a:off x="514000" y="1347750"/>
            <a:ext cx="7505700" cy="24480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Font typeface="Times New Roman"/>
              <a:buChar char="❖"/>
            </a:pPr>
            <a:r>
              <a:rPr lang="en" sz="2600">
                <a:latin typeface="Times New Roman"/>
                <a:ea typeface="Times New Roman"/>
                <a:cs typeface="Times New Roman"/>
                <a:sym typeface="Times New Roman"/>
              </a:rPr>
              <a:t>Python</a:t>
            </a:r>
            <a:endParaRPr sz="2600">
              <a:latin typeface="Times New Roman"/>
              <a:ea typeface="Times New Roman"/>
              <a:cs typeface="Times New Roman"/>
              <a:sym typeface="Times New Roman"/>
            </a:endParaRPr>
          </a:p>
        </p:txBody>
      </p:sp>
      <p:pic>
        <p:nvPicPr>
          <p:cNvPr id="282" name="Google Shape;282;p33"/>
          <p:cNvPicPr preferRelativeResize="0"/>
          <p:nvPr/>
        </p:nvPicPr>
        <p:blipFill rotWithShape="1">
          <a:blip r:embed="rId3">
            <a:alphaModFix/>
          </a:blip>
          <a:srcRect b="3996" l="9291" r="21157" t="24900"/>
          <a:stretch/>
        </p:blipFill>
        <p:spPr>
          <a:xfrm>
            <a:off x="2933825" y="1527475"/>
            <a:ext cx="4905058" cy="314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title"/>
          </p:nvPr>
        </p:nvSpPr>
        <p:spPr>
          <a:xfrm>
            <a:off x="577250" y="615175"/>
            <a:ext cx="7505700" cy="6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Mutation </a:t>
            </a:r>
            <a:r>
              <a:rPr b="1" lang="en">
                <a:solidFill>
                  <a:srgbClr val="000000"/>
                </a:solidFill>
                <a:latin typeface="Times New Roman"/>
                <a:ea typeface="Times New Roman"/>
                <a:cs typeface="Times New Roman"/>
                <a:sym typeface="Times New Roman"/>
              </a:rPr>
              <a:t>Analysis</a:t>
            </a:r>
            <a:endParaRPr b="1">
              <a:solidFill>
                <a:srgbClr val="000000"/>
              </a:solidFill>
              <a:latin typeface="Times New Roman"/>
              <a:ea typeface="Times New Roman"/>
              <a:cs typeface="Times New Roman"/>
              <a:sym typeface="Times New Roman"/>
            </a:endParaRPr>
          </a:p>
        </p:txBody>
      </p:sp>
      <p:sp>
        <p:nvSpPr>
          <p:cNvPr id="288" name="Google Shape;288;p34"/>
          <p:cNvSpPr txBox="1"/>
          <p:nvPr>
            <p:ph idx="1" type="body"/>
          </p:nvPr>
        </p:nvSpPr>
        <p:spPr>
          <a:xfrm>
            <a:off x="520325" y="1341350"/>
            <a:ext cx="8566800" cy="3608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600">
                <a:solidFill>
                  <a:srgbClr val="000000"/>
                </a:solidFill>
                <a:latin typeface="Times New Roman"/>
                <a:ea typeface="Times New Roman"/>
                <a:cs typeface="Times New Roman"/>
                <a:sym typeface="Times New Roman"/>
              </a:rPr>
              <a:t>Mutations were </a:t>
            </a:r>
            <a:r>
              <a:rPr lang="en" sz="2600">
                <a:solidFill>
                  <a:srgbClr val="000000"/>
                </a:solidFill>
                <a:latin typeface="Times New Roman"/>
                <a:ea typeface="Times New Roman"/>
                <a:cs typeface="Times New Roman"/>
                <a:sym typeface="Times New Roman"/>
              </a:rPr>
              <a:t>retrieved</a:t>
            </a:r>
            <a:r>
              <a:rPr lang="en" sz="2600">
                <a:solidFill>
                  <a:srgbClr val="000000"/>
                </a:solidFill>
                <a:latin typeface="Times New Roman"/>
                <a:ea typeface="Times New Roman"/>
                <a:cs typeface="Times New Roman"/>
                <a:sym typeface="Times New Roman"/>
              </a:rPr>
              <a:t> from three different sources;</a:t>
            </a:r>
            <a:endParaRPr sz="2600">
              <a:solidFill>
                <a:srgbClr val="000000"/>
              </a:solidFill>
              <a:latin typeface="Times New Roman"/>
              <a:ea typeface="Times New Roman"/>
              <a:cs typeface="Times New Roman"/>
              <a:sym typeface="Times New Roman"/>
            </a:endParaRPr>
          </a:p>
          <a:p>
            <a:pPr indent="-393700" lvl="0" marL="457200" rtl="0" algn="l">
              <a:spcBef>
                <a:spcPts val="120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Clinical Papers</a:t>
            </a:r>
            <a:endParaRPr sz="2600">
              <a:solidFill>
                <a:srgbClr val="000000"/>
              </a:solidFill>
              <a:latin typeface="Times New Roman"/>
              <a:ea typeface="Times New Roman"/>
              <a:cs typeface="Times New Roman"/>
              <a:sym typeface="Times New Roman"/>
            </a:endParaRPr>
          </a:p>
          <a:p>
            <a:pPr indent="-393700" lvl="1" marL="9144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Absolute pathogenic mutations were </a:t>
            </a:r>
            <a:r>
              <a:rPr lang="en" sz="2600">
                <a:solidFill>
                  <a:srgbClr val="000000"/>
                </a:solidFill>
                <a:latin typeface="Times New Roman"/>
                <a:ea typeface="Times New Roman"/>
                <a:cs typeface="Times New Roman"/>
                <a:sym typeface="Times New Roman"/>
              </a:rPr>
              <a:t>retrieved</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ClinVar Database</a:t>
            </a:r>
            <a:endParaRPr sz="2600">
              <a:solidFill>
                <a:srgbClr val="000000"/>
              </a:solidFill>
              <a:latin typeface="Times New Roman"/>
              <a:ea typeface="Times New Roman"/>
              <a:cs typeface="Times New Roman"/>
              <a:sym typeface="Times New Roman"/>
            </a:endParaRPr>
          </a:p>
          <a:p>
            <a:pPr indent="-393700" lvl="1" marL="9144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Variation and phenotype relationship</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GnomAD Database</a:t>
            </a:r>
            <a:endParaRPr sz="2600">
              <a:solidFill>
                <a:srgbClr val="000000"/>
              </a:solidFill>
              <a:latin typeface="Times New Roman"/>
              <a:ea typeface="Times New Roman"/>
              <a:cs typeface="Times New Roman"/>
              <a:sym typeface="Times New Roman"/>
            </a:endParaRPr>
          </a:p>
          <a:p>
            <a:pPr indent="-393700" lvl="1" marL="9144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Population Frequencies </a:t>
            </a:r>
            <a:endParaRPr sz="26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691250" y="289950"/>
            <a:ext cx="7505700" cy="69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Mapping the Mutations and Calculating Threshold Values</a:t>
            </a:r>
            <a:endParaRPr b="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000000"/>
              </a:solidFill>
              <a:latin typeface="Times New Roman"/>
              <a:ea typeface="Times New Roman"/>
              <a:cs typeface="Times New Roman"/>
              <a:sym typeface="Times New Roman"/>
            </a:endParaRPr>
          </a:p>
        </p:txBody>
      </p:sp>
      <p:sp>
        <p:nvSpPr>
          <p:cNvPr id="294" name="Google Shape;294;p35"/>
          <p:cNvSpPr txBox="1"/>
          <p:nvPr>
            <p:ph idx="1" type="body"/>
          </p:nvPr>
        </p:nvSpPr>
        <p:spPr>
          <a:xfrm>
            <a:off x="691250" y="1053125"/>
            <a:ext cx="7590900" cy="29148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Python</a:t>
            </a:r>
            <a:endParaRPr sz="2600">
              <a:solidFill>
                <a:srgbClr val="000000"/>
              </a:solidFill>
              <a:latin typeface="Times New Roman"/>
              <a:ea typeface="Times New Roman"/>
              <a:cs typeface="Times New Roman"/>
              <a:sym typeface="Times New Roman"/>
            </a:endParaRPr>
          </a:p>
        </p:txBody>
      </p:sp>
      <p:pic>
        <p:nvPicPr>
          <p:cNvPr id="295" name="Google Shape;295;p35"/>
          <p:cNvPicPr preferRelativeResize="0"/>
          <p:nvPr/>
        </p:nvPicPr>
        <p:blipFill rotWithShape="1">
          <a:blip r:embed="rId3">
            <a:alphaModFix/>
          </a:blip>
          <a:srcRect b="13093" l="3203" r="53206" t="27580"/>
          <a:stretch/>
        </p:blipFill>
        <p:spPr>
          <a:xfrm>
            <a:off x="831725" y="1617950"/>
            <a:ext cx="3106925" cy="2646925"/>
          </a:xfrm>
          <a:prstGeom prst="rect">
            <a:avLst/>
          </a:prstGeom>
          <a:noFill/>
          <a:ln>
            <a:noFill/>
          </a:ln>
        </p:spPr>
      </p:pic>
      <p:pic>
        <p:nvPicPr>
          <p:cNvPr id="296" name="Google Shape;296;p35"/>
          <p:cNvPicPr preferRelativeResize="0"/>
          <p:nvPr/>
        </p:nvPicPr>
        <p:blipFill rotWithShape="1">
          <a:blip r:embed="rId4">
            <a:alphaModFix/>
          </a:blip>
          <a:srcRect b="0" l="2885" r="32851" t="24806"/>
          <a:stretch/>
        </p:blipFill>
        <p:spPr>
          <a:xfrm>
            <a:off x="4737625" y="1464525"/>
            <a:ext cx="3819525" cy="2800350"/>
          </a:xfrm>
          <a:prstGeom prst="rect">
            <a:avLst/>
          </a:prstGeom>
          <a:noFill/>
          <a:ln>
            <a:noFill/>
          </a:ln>
        </p:spPr>
      </p:pic>
      <p:sp>
        <p:nvSpPr>
          <p:cNvPr id="297" name="Google Shape;297;p35"/>
          <p:cNvSpPr txBox="1"/>
          <p:nvPr/>
        </p:nvSpPr>
        <p:spPr>
          <a:xfrm>
            <a:off x="831725" y="43648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Mapping the mutations</a:t>
            </a:r>
            <a:endParaRPr/>
          </a:p>
        </p:txBody>
      </p:sp>
      <p:sp>
        <p:nvSpPr>
          <p:cNvPr id="298" name="Google Shape;298;p35"/>
          <p:cNvSpPr txBox="1"/>
          <p:nvPr/>
        </p:nvSpPr>
        <p:spPr>
          <a:xfrm>
            <a:off x="4793850" y="43648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Calculating Threshold Values</a:t>
            </a:r>
            <a:endParaRPr sz="13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665450" y="3333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Classification/Variant Analysis of Variants in TMEM216 Gene</a:t>
            </a:r>
            <a:endParaRPr/>
          </a:p>
        </p:txBody>
      </p:sp>
      <p:sp>
        <p:nvSpPr>
          <p:cNvPr id="304" name="Google Shape;304;p36"/>
          <p:cNvSpPr txBox="1"/>
          <p:nvPr>
            <p:ph idx="1" type="body"/>
          </p:nvPr>
        </p:nvSpPr>
        <p:spPr>
          <a:xfrm>
            <a:off x="665450" y="1175200"/>
            <a:ext cx="7505700" cy="24480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Python</a:t>
            </a:r>
            <a:endParaRPr/>
          </a:p>
        </p:txBody>
      </p:sp>
      <p:pic>
        <p:nvPicPr>
          <p:cNvPr id="305" name="Google Shape;305;p36"/>
          <p:cNvPicPr preferRelativeResize="0"/>
          <p:nvPr/>
        </p:nvPicPr>
        <p:blipFill>
          <a:blip r:embed="rId3">
            <a:alphaModFix/>
          </a:blip>
          <a:stretch>
            <a:fillRect/>
          </a:stretch>
        </p:blipFill>
        <p:spPr>
          <a:xfrm>
            <a:off x="4401450" y="1544050"/>
            <a:ext cx="4442899" cy="3382900"/>
          </a:xfrm>
          <a:prstGeom prst="rect">
            <a:avLst/>
          </a:prstGeom>
          <a:noFill/>
          <a:ln>
            <a:noFill/>
          </a:ln>
        </p:spPr>
      </p:pic>
      <p:pic>
        <p:nvPicPr>
          <p:cNvPr id="306" name="Google Shape;306;p36"/>
          <p:cNvPicPr preferRelativeResize="0"/>
          <p:nvPr/>
        </p:nvPicPr>
        <p:blipFill>
          <a:blip r:embed="rId4">
            <a:alphaModFix/>
          </a:blip>
          <a:stretch>
            <a:fillRect/>
          </a:stretch>
        </p:blipFill>
        <p:spPr>
          <a:xfrm>
            <a:off x="405975" y="1736075"/>
            <a:ext cx="3838575" cy="319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604000" y="5279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Statistical Testing: t-test</a:t>
            </a:r>
            <a:endParaRPr/>
          </a:p>
        </p:txBody>
      </p:sp>
      <p:sp>
        <p:nvSpPr>
          <p:cNvPr id="312" name="Google Shape;312;p37"/>
          <p:cNvSpPr txBox="1"/>
          <p:nvPr>
            <p:ph idx="1" type="body"/>
          </p:nvPr>
        </p:nvSpPr>
        <p:spPr>
          <a:xfrm>
            <a:off x="819150" y="1154700"/>
            <a:ext cx="7505700" cy="24480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Python</a:t>
            </a:r>
            <a:endParaRPr/>
          </a:p>
        </p:txBody>
      </p:sp>
      <p:pic>
        <p:nvPicPr>
          <p:cNvPr id="313" name="Google Shape;313;p37"/>
          <p:cNvPicPr preferRelativeResize="0"/>
          <p:nvPr/>
        </p:nvPicPr>
        <p:blipFill>
          <a:blip r:embed="rId3">
            <a:alphaModFix/>
          </a:blip>
          <a:stretch>
            <a:fillRect/>
          </a:stretch>
        </p:blipFill>
        <p:spPr>
          <a:xfrm>
            <a:off x="819150" y="1867575"/>
            <a:ext cx="5351700" cy="1997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500 Aligned Sequence</a:t>
            </a:r>
            <a:endParaRPr/>
          </a:p>
        </p:txBody>
      </p:sp>
      <p:pic>
        <p:nvPicPr>
          <p:cNvPr id="319" name="Google Shape;319;p38"/>
          <p:cNvPicPr preferRelativeResize="0"/>
          <p:nvPr/>
        </p:nvPicPr>
        <p:blipFill rotWithShape="1">
          <a:blip r:embed="rId3">
            <a:alphaModFix/>
          </a:blip>
          <a:srcRect b="5129" l="0" r="1283" t="6123"/>
          <a:stretch/>
        </p:blipFill>
        <p:spPr>
          <a:xfrm>
            <a:off x="1383125" y="1499800"/>
            <a:ext cx="5393995" cy="3038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TMEM216 isoforms</a:t>
            </a:r>
            <a:endParaRPr/>
          </a:p>
        </p:txBody>
      </p:sp>
      <p:sp>
        <p:nvSpPr>
          <p:cNvPr id="325" name="Google Shape;325;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6" name="Google Shape;326;p39"/>
          <p:cNvPicPr preferRelativeResize="0"/>
          <p:nvPr/>
        </p:nvPicPr>
        <p:blipFill rotWithShape="1">
          <a:blip r:embed="rId3">
            <a:alphaModFix/>
          </a:blip>
          <a:srcRect b="12987" l="14100" r="4485" t="13260"/>
          <a:stretch/>
        </p:blipFill>
        <p:spPr>
          <a:xfrm>
            <a:off x="2114600" y="1859150"/>
            <a:ext cx="4429125" cy="2524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477700" y="486175"/>
            <a:ext cx="78471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a:solidFill>
                  <a:srgbClr val="000000"/>
                </a:solidFill>
                <a:latin typeface="Times New Roman"/>
                <a:ea typeface="Times New Roman"/>
                <a:cs typeface="Times New Roman"/>
                <a:sym typeface="Times New Roman"/>
              </a:rPr>
              <a:t>Conservation Score D</a:t>
            </a:r>
            <a:r>
              <a:rPr b="1" lang="en">
                <a:solidFill>
                  <a:srgbClr val="000000"/>
                </a:solidFill>
                <a:latin typeface="Times New Roman"/>
                <a:ea typeface="Times New Roman"/>
                <a:cs typeface="Times New Roman"/>
                <a:sym typeface="Times New Roman"/>
              </a:rPr>
              <a:t>istributions</a:t>
            </a:r>
            <a:r>
              <a:rPr b="1" lang="en">
                <a:solidFill>
                  <a:srgbClr val="000000"/>
                </a:solidFill>
                <a:latin typeface="Times New Roman"/>
                <a:ea typeface="Times New Roman"/>
                <a:cs typeface="Times New Roman"/>
                <a:sym typeface="Times New Roman"/>
              </a:rPr>
              <a:t> for Different Aligned </a:t>
            </a:r>
            <a:r>
              <a:rPr b="1" lang="en">
                <a:solidFill>
                  <a:srgbClr val="000000"/>
                </a:solidFill>
                <a:latin typeface="Times New Roman"/>
                <a:ea typeface="Times New Roman"/>
                <a:cs typeface="Times New Roman"/>
                <a:sym typeface="Times New Roman"/>
              </a:rPr>
              <a:t>Sequences</a:t>
            </a:r>
            <a:endParaRPr>
              <a:solidFill>
                <a:srgbClr val="000000"/>
              </a:solidFill>
              <a:latin typeface="Times New Roman"/>
              <a:ea typeface="Times New Roman"/>
              <a:cs typeface="Times New Roman"/>
              <a:sym typeface="Times New Roman"/>
            </a:endParaRPr>
          </a:p>
        </p:txBody>
      </p:sp>
      <p:pic>
        <p:nvPicPr>
          <p:cNvPr id="332" name="Google Shape;332;p40"/>
          <p:cNvPicPr preferRelativeResize="0"/>
          <p:nvPr/>
        </p:nvPicPr>
        <p:blipFill>
          <a:blip r:embed="rId3">
            <a:alphaModFix/>
          </a:blip>
          <a:stretch>
            <a:fillRect/>
          </a:stretch>
        </p:blipFill>
        <p:spPr>
          <a:xfrm>
            <a:off x="380315" y="1821750"/>
            <a:ext cx="2797435" cy="2094275"/>
          </a:xfrm>
          <a:prstGeom prst="rect">
            <a:avLst/>
          </a:prstGeom>
          <a:noFill/>
          <a:ln>
            <a:noFill/>
          </a:ln>
        </p:spPr>
      </p:pic>
      <p:pic>
        <p:nvPicPr>
          <p:cNvPr id="333" name="Google Shape;333;p40"/>
          <p:cNvPicPr preferRelativeResize="0"/>
          <p:nvPr/>
        </p:nvPicPr>
        <p:blipFill>
          <a:blip r:embed="rId4">
            <a:alphaModFix/>
          </a:blip>
          <a:stretch>
            <a:fillRect/>
          </a:stretch>
        </p:blipFill>
        <p:spPr>
          <a:xfrm>
            <a:off x="3177750" y="1821750"/>
            <a:ext cx="2908646" cy="2182875"/>
          </a:xfrm>
          <a:prstGeom prst="rect">
            <a:avLst/>
          </a:prstGeom>
          <a:noFill/>
          <a:ln>
            <a:noFill/>
          </a:ln>
        </p:spPr>
      </p:pic>
      <p:sp>
        <p:nvSpPr>
          <p:cNvPr id="334" name="Google Shape;334;p40"/>
          <p:cNvSpPr txBox="1"/>
          <p:nvPr/>
        </p:nvSpPr>
        <p:spPr>
          <a:xfrm>
            <a:off x="768350" y="3916025"/>
            <a:ext cx="22224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Distribution of 500 aligned sequences</a:t>
            </a:r>
            <a:endParaRPr sz="1300">
              <a:latin typeface="Times New Roman"/>
              <a:ea typeface="Times New Roman"/>
              <a:cs typeface="Times New Roman"/>
              <a:sym typeface="Times New Roman"/>
            </a:endParaRPr>
          </a:p>
        </p:txBody>
      </p:sp>
      <p:sp>
        <p:nvSpPr>
          <p:cNvPr id="335" name="Google Shape;335;p40"/>
          <p:cNvSpPr txBox="1"/>
          <p:nvPr/>
        </p:nvSpPr>
        <p:spPr>
          <a:xfrm>
            <a:off x="3581700" y="4004625"/>
            <a:ext cx="22224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Distribution of pruned  aligned sequences</a:t>
            </a:r>
            <a:endParaRPr sz="1300">
              <a:latin typeface="Times New Roman"/>
              <a:ea typeface="Times New Roman"/>
              <a:cs typeface="Times New Roman"/>
              <a:sym typeface="Times New Roman"/>
            </a:endParaRPr>
          </a:p>
        </p:txBody>
      </p:sp>
      <p:pic>
        <p:nvPicPr>
          <p:cNvPr id="336" name="Google Shape;336;p40"/>
          <p:cNvPicPr preferRelativeResize="0"/>
          <p:nvPr/>
        </p:nvPicPr>
        <p:blipFill>
          <a:blip r:embed="rId5">
            <a:alphaModFix/>
          </a:blip>
          <a:stretch>
            <a:fillRect/>
          </a:stretch>
        </p:blipFill>
        <p:spPr>
          <a:xfrm>
            <a:off x="6086400" y="1906653"/>
            <a:ext cx="2797425" cy="2096422"/>
          </a:xfrm>
          <a:prstGeom prst="rect">
            <a:avLst/>
          </a:prstGeom>
          <a:noFill/>
          <a:ln>
            <a:noFill/>
          </a:ln>
        </p:spPr>
      </p:pic>
      <p:sp>
        <p:nvSpPr>
          <p:cNvPr id="337" name="Google Shape;337;p40"/>
          <p:cNvSpPr txBox="1"/>
          <p:nvPr/>
        </p:nvSpPr>
        <p:spPr>
          <a:xfrm>
            <a:off x="6395050" y="4004625"/>
            <a:ext cx="2222400" cy="4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Distribution of second time pruned aligned sequences</a:t>
            </a:r>
            <a:endParaRPr sz="13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1"/>
          <p:cNvPicPr preferRelativeResize="0"/>
          <p:nvPr/>
        </p:nvPicPr>
        <p:blipFill>
          <a:blip r:embed="rId3">
            <a:alphaModFix/>
          </a:blip>
          <a:stretch>
            <a:fillRect/>
          </a:stretch>
        </p:blipFill>
        <p:spPr>
          <a:xfrm>
            <a:off x="1914475" y="1703450"/>
            <a:ext cx="4919649" cy="2914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5"/>
          <p:cNvPicPr preferRelativeResize="0"/>
          <p:nvPr/>
        </p:nvPicPr>
        <p:blipFill>
          <a:blip r:embed="rId3">
            <a:alphaModFix/>
          </a:blip>
          <a:stretch>
            <a:fillRect/>
          </a:stretch>
        </p:blipFill>
        <p:spPr>
          <a:xfrm>
            <a:off x="1430427" y="1020925"/>
            <a:ext cx="6283152" cy="3534276"/>
          </a:xfrm>
          <a:prstGeom prst="rect">
            <a:avLst/>
          </a:prstGeom>
          <a:noFill/>
          <a:ln>
            <a:noFill/>
          </a:ln>
        </p:spPr>
      </p:pic>
      <p:sp>
        <p:nvSpPr>
          <p:cNvPr id="141" name="Google Shape;141;p15"/>
          <p:cNvSpPr txBox="1"/>
          <p:nvPr/>
        </p:nvSpPr>
        <p:spPr>
          <a:xfrm>
            <a:off x="-1308500" y="488125"/>
            <a:ext cx="57474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Times New Roman"/>
                <a:ea typeface="Times New Roman"/>
                <a:cs typeface="Times New Roman"/>
                <a:sym typeface="Times New Roman"/>
              </a:rPr>
              <a:t>Recap</a:t>
            </a:r>
            <a:endParaRPr b="1" sz="30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type="title"/>
          </p:nvPr>
        </p:nvSpPr>
        <p:spPr>
          <a:xfrm>
            <a:off x="351550" y="343800"/>
            <a:ext cx="7505700" cy="6114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SzPts val="990"/>
              <a:buNone/>
            </a:pPr>
            <a:r>
              <a:rPr b="1" lang="en">
                <a:solidFill>
                  <a:srgbClr val="000000"/>
                </a:solidFill>
                <a:highlight>
                  <a:srgbClr val="FFFFFF"/>
                </a:highlight>
                <a:latin typeface="Times New Roman"/>
                <a:ea typeface="Times New Roman"/>
                <a:cs typeface="Times New Roman"/>
                <a:sym typeface="Times New Roman"/>
              </a:rPr>
              <a:t>Classification Results</a:t>
            </a:r>
            <a:endParaRPr b="1">
              <a:solidFill>
                <a:srgbClr val="000000"/>
              </a:solidFill>
              <a:latin typeface="Times New Roman"/>
              <a:ea typeface="Times New Roman"/>
              <a:cs typeface="Times New Roman"/>
              <a:sym typeface="Times New Roman"/>
            </a:endParaRPr>
          </a:p>
        </p:txBody>
      </p:sp>
      <p:pic>
        <p:nvPicPr>
          <p:cNvPr id="348" name="Google Shape;348;p42"/>
          <p:cNvPicPr preferRelativeResize="0"/>
          <p:nvPr/>
        </p:nvPicPr>
        <p:blipFill rotWithShape="1">
          <a:blip r:embed="rId3">
            <a:alphaModFix/>
          </a:blip>
          <a:srcRect b="18551" l="24014" r="36114" t="29745"/>
          <a:stretch/>
        </p:blipFill>
        <p:spPr>
          <a:xfrm>
            <a:off x="449600" y="1529924"/>
            <a:ext cx="2463094" cy="2148349"/>
          </a:xfrm>
          <a:prstGeom prst="rect">
            <a:avLst/>
          </a:prstGeom>
          <a:noFill/>
          <a:ln>
            <a:noFill/>
          </a:ln>
        </p:spPr>
      </p:pic>
      <p:pic>
        <p:nvPicPr>
          <p:cNvPr id="349" name="Google Shape;349;p42"/>
          <p:cNvPicPr preferRelativeResize="0"/>
          <p:nvPr/>
        </p:nvPicPr>
        <p:blipFill rotWithShape="1">
          <a:blip r:embed="rId4">
            <a:alphaModFix/>
          </a:blip>
          <a:srcRect b="8521" l="23766" r="29769" t="27020"/>
          <a:stretch/>
        </p:blipFill>
        <p:spPr>
          <a:xfrm>
            <a:off x="3207925" y="1535385"/>
            <a:ext cx="2463099" cy="2135616"/>
          </a:xfrm>
          <a:prstGeom prst="rect">
            <a:avLst/>
          </a:prstGeom>
          <a:noFill/>
          <a:ln>
            <a:noFill/>
          </a:ln>
        </p:spPr>
      </p:pic>
      <p:pic>
        <p:nvPicPr>
          <p:cNvPr id="350" name="Google Shape;350;p42"/>
          <p:cNvPicPr preferRelativeResize="0"/>
          <p:nvPr/>
        </p:nvPicPr>
        <p:blipFill rotWithShape="1">
          <a:blip r:embed="rId5">
            <a:alphaModFix/>
          </a:blip>
          <a:srcRect b="15982" l="24472" r="31104" t="28214"/>
          <a:stretch/>
        </p:blipFill>
        <p:spPr>
          <a:xfrm>
            <a:off x="5966250" y="1542650"/>
            <a:ext cx="2720241" cy="2135626"/>
          </a:xfrm>
          <a:prstGeom prst="rect">
            <a:avLst/>
          </a:prstGeom>
          <a:noFill/>
          <a:ln>
            <a:noFill/>
          </a:ln>
        </p:spPr>
      </p:pic>
      <p:sp>
        <p:nvSpPr>
          <p:cNvPr id="351" name="Google Shape;351;p42"/>
          <p:cNvSpPr txBox="1"/>
          <p:nvPr/>
        </p:nvSpPr>
        <p:spPr>
          <a:xfrm>
            <a:off x="631600" y="1081275"/>
            <a:ext cx="1932900" cy="315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Times New Roman"/>
                <a:ea typeface="Times New Roman"/>
                <a:cs typeface="Times New Roman"/>
                <a:sym typeface="Times New Roman"/>
              </a:rPr>
              <a:t>1.Output file</a:t>
            </a:r>
            <a:endParaRPr sz="1600">
              <a:latin typeface="Times New Roman"/>
              <a:ea typeface="Times New Roman"/>
              <a:cs typeface="Times New Roman"/>
              <a:sym typeface="Times New Roman"/>
            </a:endParaRPr>
          </a:p>
        </p:txBody>
      </p:sp>
      <p:sp>
        <p:nvSpPr>
          <p:cNvPr id="352" name="Google Shape;352;p42"/>
          <p:cNvSpPr txBox="1"/>
          <p:nvPr/>
        </p:nvSpPr>
        <p:spPr>
          <a:xfrm>
            <a:off x="3207925" y="1087638"/>
            <a:ext cx="1932900" cy="315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Times New Roman"/>
                <a:ea typeface="Times New Roman"/>
                <a:cs typeface="Times New Roman"/>
                <a:sym typeface="Times New Roman"/>
              </a:rPr>
              <a:t>2</a:t>
            </a:r>
            <a:r>
              <a:rPr lang="en" sz="1600">
                <a:latin typeface="Times New Roman"/>
                <a:ea typeface="Times New Roman"/>
                <a:cs typeface="Times New Roman"/>
                <a:sym typeface="Times New Roman"/>
              </a:rPr>
              <a:t>.Output file</a:t>
            </a:r>
            <a:endParaRPr sz="1600">
              <a:latin typeface="Times New Roman"/>
              <a:ea typeface="Times New Roman"/>
              <a:cs typeface="Times New Roman"/>
              <a:sym typeface="Times New Roman"/>
            </a:endParaRPr>
          </a:p>
        </p:txBody>
      </p:sp>
      <p:sp>
        <p:nvSpPr>
          <p:cNvPr id="353" name="Google Shape;353;p42"/>
          <p:cNvSpPr txBox="1"/>
          <p:nvPr/>
        </p:nvSpPr>
        <p:spPr>
          <a:xfrm>
            <a:off x="6106325" y="1091275"/>
            <a:ext cx="1932900" cy="315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Times New Roman"/>
                <a:ea typeface="Times New Roman"/>
                <a:cs typeface="Times New Roman"/>
                <a:sym typeface="Times New Roman"/>
              </a:rPr>
              <a:t>3</a:t>
            </a:r>
            <a:r>
              <a:rPr lang="en" sz="1600">
                <a:latin typeface="Times New Roman"/>
                <a:ea typeface="Times New Roman"/>
                <a:cs typeface="Times New Roman"/>
                <a:sym typeface="Times New Roman"/>
              </a:rPr>
              <a:t>.Output file</a:t>
            </a:r>
            <a:endParaRPr sz="1600">
              <a:latin typeface="Times New Roman"/>
              <a:ea typeface="Times New Roman"/>
              <a:cs typeface="Times New Roman"/>
              <a:sym typeface="Times New Roman"/>
            </a:endParaRPr>
          </a:p>
        </p:txBody>
      </p:sp>
      <p:sp>
        <p:nvSpPr>
          <p:cNvPr id="354" name="Google Shape;354;p42"/>
          <p:cNvSpPr txBox="1"/>
          <p:nvPr/>
        </p:nvSpPr>
        <p:spPr>
          <a:xfrm>
            <a:off x="180400" y="3678275"/>
            <a:ext cx="2620200" cy="81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Times New Roman"/>
                <a:ea typeface="Times New Roman"/>
                <a:cs typeface="Times New Roman"/>
                <a:sym typeface="Times New Roman"/>
              </a:rPr>
              <a:t>1.Threshold Value: 0.8074285714285713</a:t>
            </a:r>
            <a:endParaRPr sz="1600">
              <a:latin typeface="Times New Roman"/>
              <a:ea typeface="Times New Roman"/>
              <a:cs typeface="Times New Roman"/>
              <a:sym typeface="Times New Roman"/>
            </a:endParaRPr>
          </a:p>
        </p:txBody>
      </p:sp>
      <p:sp>
        <p:nvSpPr>
          <p:cNvPr id="355" name="Google Shape;355;p42"/>
          <p:cNvSpPr txBox="1"/>
          <p:nvPr/>
        </p:nvSpPr>
        <p:spPr>
          <a:xfrm>
            <a:off x="3129375" y="3678275"/>
            <a:ext cx="2620200" cy="81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Times New Roman"/>
                <a:ea typeface="Times New Roman"/>
                <a:cs typeface="Times New Roman"/>
                <a:sym typeface="Times New Roman"/>
              </a:rPr>
              <a:t>2</a:t>
            </a:r>
            <a:r>
              <a:rPr lang="en" sz="1600">
                <a:latin typeface="Times New Roman"/>
                <a:ea typeface="Times New Roman"/>
                <a:cs typeface="Times New Roman"/>
                <a:sym typeface="Times New Roman"/>
              </a:rPr>
              <a:t>.Threshold Value: </a:t>
            </a:r>
            <a:r>
              <a:rPr lang="en" sz="1600">
                <a:latin typeface="Times New Roman"/>
                <a:ea typeface="Times New Roman"/>
                <a:cs typeface="Times New Roman"/>
                <a:sym typeface="Times New Roman"/>
              </a:rPr>
              <a:t>0.8401002506265665</a:t>
            </a:r>
            <a:endParaRPr sz="1600">
              <a:latin typeface="Times New Roman"/>
              <a:ea typeface="Times New Roman"/>
              <a:cs typeface="Times New Roman"/>
              <a:sym typeface="Times New Roman"/>
            </a:endParaRPr>
          </a:p>
        </p:txBody>
      </p:sp>
      <p:sp>
        <p:nvSpPr>
          <p:cNvPr id="356" name="Google Shape;356;p42"/>
          <p:cNvSpPr txBox="1"/>
          <p:nvPr/>
        </p:nvSpPr>
        <p:spPr>
          <a:xfrm>
            <a:off x="5966250" y="3678275"/>
            <a:ext cx="2620200" cy="81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Times New Roman"/>
                <a:ea typeface="Times New Roman"/>
                <a:cs typeface="Times New Roman"/>
                <a:sym typeface="Times New Roman"/>
              </a:rPr>
              <a:t>3</a:t>
            </a:r>
            <a:r>
              <a:rPr lang="en" sz="1600">
                <a:latin typeface="Times New Roman"/>
                <a:ea typeface="Times New Roman"/>
                <a:cs typeface="Times New Roman"/>
                <a:sym typeface="Times New Roman"/>
              </a:rPr>
              <a:t>.Threshold Value: </a:t>
            </a:r>
            <a:r>
              <a:rPr lang="en" sz="1600">
                <a:latin typeface="Times New Roman"/>
                <a:ea typeface="Times New Roman"/>
                <a:cs typeface="Times New Roman"/>
                <a:sym typeface="Times New Roman"/>
              </a:rPr>
              <a:t>0.8705357142857143</a:t>
            </a:r>
            <a:endParaRPr sz="16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495600" y="479850"/>
            <a:ext cx="7505700" cy="63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Conservation Score and Allele Frequency Plots</a:t>
            </a:r>
            <a:endParaRPr b="1">
              <a:solidFill>
                <a:srgbClr val="000000"/>
              </a:solidFill>
              <a:latin typeface="Times New Roman"/>
              <a:ea typeface="Times New Roman"/>
              <a:cs typeface="Times New Roman"/>
              <a:sym typeface="Times New Roman"/>
            </a:endParaRPr>
          </a:p>
        </p:txBody>
      </p:sp>
      <p:sp>
        <p:nvSpPr>
          <p:cNvPr id="362" name="Google Shape;362;p43"/>
          <p:cNvSpPr txBox="1"/>
          <p:nvPr>
            <p:ph idx="1" type="body"/>
          </p:nvPr>
        </p:nvSpPr>
        <p:spPr>
          <a:xfrm>
            <a:off x="580000" y="1175425"/>
            <a:ext cx="7505700" cy="24480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SzPts val="2600"/>
              <a:buFont typeface="Times New Roman"/>
              <a:buChar char="❖"/>
            </a:pPr>
            <a:r>
              <a:rPr lang="en" sz="2600">
                <a:latin typeface="Times New Roman"/>
                <a:ea typeface="Times New Roman"/>
                <a:cs typeface="Times New Roman"/>
                <a:sym typeface="Times New Roman"/>
              </a:rPr>
              <a:t>R Studio</a:t>
            </a:r>
            <a:endParaRPr sz="2600">
              <a:latin typeface="Times New Roman"/>
              <a:ea typeface="Times New Roman"/>
              <a:cs typeface="Times New Roman"/>
              <a:sym typeface="Times New Roman"/>
            </a:endParaRPr>
          </a:p>
        </p:txBody>
      </p:sp>
      <p:pic>
        <p:nvPicPr>
          <p:cNvPr id="363" name="Google Shape;363;p43"/>
          <p:cNvPicPr preferRelativeResize="0"/>
          <p:nvPr/>
        </p:nvPicPr>
        <p:blipFill>
          <a:blip r:embed="rId3">
            <a:alphaModFix/>
          </a:blip>
          <a:stretch>
            <a:fillRect/>
          </a:stretch>
        </p:blipFill>
        <p:spPr>
          <a:xfrm>
            <a:off x="580000" y="2169075"/>
            <a:ext cx="3692826" cy="2006200"/>
          </a:xfrm>
          <a:prstGeom prst="rect">
            <a:avLst/>
          </a:prstGeom>
          <a:noFill/>
          <a:ln>
            <a:noFill/>
          </a:ln>
        </p:spPr>
      </p:pic>
      <p:pic>
        <p:nvPicPr>
          <p:cNvPr id="364" name="Google Shape;364;p43"/>
          <p:cNvPicPr preferRelativeResize="0"/>
          <p:nvPr/>
        </p:nvPicPr>
        <p:blipFill rotWithShape="1">
          <a:blip r:embed="rId4">
            <a:alphaModFix/>
          </a:blip>
          <a:srcRect b="12225" l="25546" r="25541" t="26337"/>
          <a:stretch/>
        </p:blipFill>
        <p:spPr>
          <a:xfrm>
            <a:off x="4572000" y="1357100"/>
            <a:ext cx="4025349" cy="31600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519275" y="240350"/>
            <a:ext cx="7505700" cy="820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1200"/>
              </a:spcAft>
              <a:buNone/>
            </a:pPr>
            <a:r>
              <a:rPr b="1" lang="en">
                <a:solidFill>
                  <a:srgbClr val="002F4A"/>
                </a:solidFill>
                <a:latin typeface="Times New Roman"/>
                <a:ea typeface="Times New Roman"/>
                <a:cs typeface="Times New Roman"/>
                <a:sym typeface="Times New Roman"/>
              </a:rPr>
              <a:t>Discussion</a:t>
            </a:r>
            <a:endParaRPr b="1">
              <a:latin typeface="Times New Roman"/>
              <a:ea typeface="Times New Roman"/>
              <a:cs typeface="Times New Roman"/>
              <a:sym typeface="Times New Roman"/>
            </a:endParaRPr>
          </a:p>
        </p:txBody>
      </p:sp>
      <p:sp>
        <p:nvSpPr>
          <p:cNvPr id="370" name="Google Shape;370;p44"/>
          <p:cNvSpPr txBox="1"/>
          <p:nvPr>
            <p:ph idx="1" type="body"/>
          </p:nvPr>
        </p:nvSpPr>
        <p:spPr>
          <a:xfrm>
            <a:off x="337200" y="863450"/>
            <a:ext cx="8469600" cy="3909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sz="2000">
                <a:solidFill>
                  <a:srgbClr val="31394D"/>
                </a:solidFill>
                <a:highlight>
                  <a:srgbClr val="FFFFFF"/>
                </a:highlight>
                <a:latin typeface="Times New Roman"/>
                <a:ea typeface="Times New Roman"/>
                <a:cs typeface="Times New Roman"/>
                <a:sym typeface="Times New Roman"/>
              </a:rPr>
              <a:t> As the number of known pathogenic mutations increases, the classification of unknown mutations becomes more accurate.</a:t>
            </a:r>
            <a:endParaRPr sz="2000">
              <a:solidFill>
                <a:srgbClr val="31394D"/>
              </a:solidFill>
              <a:highlight>
                <a:srgbClr val="FFFFFF"/>
              </a:highlight>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solidFill>
                  <a:srgbClr val="31394D"/>
                </a:solidFill>
                <a:highlight>
                  <a:srgbClr val="FFFFFF"/>
                </a:highlight>
                <a:latin typeface="Times New Roman"/>
                <a:ea typeface="Times New Roman"/>
                <a:cs typeface="Times New Roman"/>
                <a:sym typeface="Times New Roman"/>
              </a:rPr>
              <a:t>As the genetic relevance of the sequences increases in a set of sequences, conservation scores and the threshold value also increase.</a:t>
            </a:r>
            <a:r>
              <a:rPr lang="en" sz="2000">
                <a:solidFill>
                  <a:srgbClr val="000000"/>
                </a:solidFill>
                <a:highlight>
                  <a:srgbClr val="FFFFFF"/>
                </a:highlight>
                <a:latin typeface="Times New Roman"/>
                <a:ea typeface="Times New Roman"/>
                <a:cs typeface="Times New Roman"/>
                <a:sym typeface="Times New Roman"/>
              </a:rPr>
              <a:t>	</a:t>
            </a:r>
            <a:endParaRPr sz="2000">
              <a:solidFill>
                <a:srgbClr val="000000"/>
              </a:solidFill>
              <a:highlight>
                <a:srgbClr val="FFFFFF"/>
              </a:highlight>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sz="2000">
                <a:solidFill>
                  <a:srgbClr val="31394D"/>
                </a:solidFill>
                <a:highlight>
                  <a:srgbClr val="FFFFFF"/>
                </a:highlight>
                <a:latin typeface="Times New Roman"/>
                <a:ea typeface="Times New Roman"/>
                <a:cs typeface="Times New Roman"/>
                <a:sym typeface="Times New Roman"/>
              </a:rPr>
              <a:t>Number of mutations which identified as pathogenic and the classification thresholds are very close for the second and third data.</a:t>
            </a:r>
            <a:endParaRPr sz="2000">
              <a:solidFill>
                <a:srgbClr val="31394D"/>
              </a:solidFill>
              <a:highlight>
                <a:srgbClr val="FFFFFF"/>
              </a:highlight>
              <a:latin typeface="Times New Roman"/>
              <a:ea typeface="Times New Roman"/>
              <a:cs typeface="Times New Roman"/>
              <a:sym typeface="Times New Roman"/>
            </a:endParaRPr>
          </a:p>
          <a:p>
            <a:pPr indent="-355600" lvl="0" marL="457200" rtl="0" algn="l">
              <a:spcBef>
                <a:spcPts val="0"/>
              </a:spcBef>
              <a:spcAft>
                <a:spcPts val="0"/>
              </a:spcAft>
              <a:buClr>
                <a:srgbClr val="000000"/>
              </a:buClr>
              <a:buSzPts val="2000"/>
              <a:buFont typeface="Times New Roman"/>
              <a:buChar char="❖"/>
            </a:pPr>
            <a:r>
              <a:rPr lang="en" sz="2000">
                <a:solidFill>
                  <a:srgbClr val="31394D"/>
                </a:solidFill>
                <a:highlight>
                  <a:srgbClr val="FFFFFF"/>
                </a:highlight>
                <a:latin typeface="Times New Roman"/>
                <a:ea typeface="Times New Roman"/>
                <a:cs typeface="Times New Roman"/>
                <a:sym typeface="Times New Roman"/>
              </a:rPr>
              <a:t>With the observation of p-values, there is no statistically significant difference in allele frequencies between pathogenic and nonpathogenic variants.</a:t>
            </a:r>
            <a:r>
              <a:rPr lang="en" sz="2000">
                <a:solidFill>
                  <a:srgbClr val="000000"/>
                </a:solidFill>
                <a:highlight>
                  <a:srgbClr val="FFFFFF"/>
                </a:highlight>
                <a:latin typeface="Times New Roman"/>
                <a:ea typeface="Times New Roman"/>
                <a:cs typeface="Times New Roman"/>
                <a:sym typeface="Times New Roman"/>
              </a:rPr>
              <a:t> </a:t>
            </a:r>
            <a:endParaRPr sz="2000">
              <a:solidFill>
                <a:srgbClr val="000000"/>
              </a:solidFill>
              <a:highlight>
                <a:srgbClr val="FFFFFF"/>
              </a:highlight>
              <a:latin typeface="Times New Roman"/>
              <a:ea typeface="Times New Roman"/>
              <a:cs typeface="Times New Roman"/>
              <a:sym typeface="Times New Roman"/>
            </a:endParaRPr>
          </a:p>
          <a:p>
            <a:pPr indent="-336550" lvl="0" marL="457200" rtl="0" algn="l">
              <a:spcBef>
                <a:spcPts val="0"/>
              </a:spcBef>
              <a:spcAft>
                <a:spcPts val="0"/>
              </a:spcAft>
              <a:buClr>
                <a:srgbClr val="000000"/>
              </a:buClr>
              <a:buSzPts val="1700"/>
              <a:buFont typeface="Times New Roman"/>
              <a:buChar char="❖"/>
            </a:pPr>
            <a:r>
              <a:rPr lang="en" sz="2000">
                <a:solidFill>
                  <a:srgbClr val="000000"/>
                </a:solidFill>
                <a:highlight>
                  <a:srgbClr val="FFFFFF"/>
                </a:highlight>
                <a:latin typeface="Times New Roman"/>
                <a:ea typeface="Times New Roman"/>
                <a:cs typeface="Times New Roman"/>
                <a:sym typeface="Times New Roman"/>
              </a:rPr>
              <a:t>According to allele frequency scatter plot of mutations there is no negative correlation between conservation scores and allele frequencies.					</a:t>
            </a:r>
            <a:r>
              <a:rPr lang="en" sz="1700">
                <a:solidFill>
                  <a:srgbClr val="000000"/>
                </a:solidFill>
                <a:highlight>
                  <a:srgbClr val="FFFFFF"/>
                </a:highlight>
                <a:latin typeface="Times New Roman"/>
                <a:ea typeface="Times New Roman"/>
                <a:cs typeface="Times New Roman"/>
                <a:sym typeface="Times New Roman"/>
              </a:rPr>
              <a:t>		</a:t>
            </a:r>
            <a:endParaRPr sz="170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indent="-228600" lvl="0" marL="457200" rtl="0" algn="l">
              <a:spcBef>
                <a:spcPts val="0"/>
              </a:spcBef>
              <a:spcAft>
                <a:spcPts val="0"/>
              </a:spcAft>
              <a:buNone/>
            </a:pP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indent="-228600" lvl="0" marL="457200" rtl="0" algn="l">
              <a:spcBef>
                <a:spcPts val="1200"/>
              </a:spcBef>
              <a:spcAft>
                <a:spcPts val="0"/>
              </a:spcAft>
              <a:buNone/>
            </a:pP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indent="-228600" lvl="0" marL="457200" rtl="0" algn="l">
              <a:spcBef>
                <a:spcPts val="1200"/>
              </a:spcBef>
              <a:spcAft>
                <a:spcPts val="0"/>
              </a:spcAft>
              <a:buNone/>
            </a:pP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type="title"/>
          </p:nvPr>
        </p:nvSpPr>
        <p:spPr>
          <a:xfrm>
            <a:off x="580000" y="550175"/>
            <a:ext cx="7505700" cy="6483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1200"/>
              </a:spcAft>
              <a:buNone/>
            </a:pPr>
            <a:r>
              <a:rPr b="1" lang="en">
                <a:solidFill>
                  <a:srgbClr val="000000"/>
                </a:solidFill>
                <a:latin typeface="Times New Roman"/>
                <a:ea typeface="Times New Roman"/>
                <a:cs typeface="Times New Roman"/>
                <a:sym typeface="Times New Roman"/>
              </a:rPr>
              <a:t>Issues</a:t>
            </a:r>
            <a:r>
              <a:rPr b="1" lang="en">
                <a:solidFill>
                  <a:srgbClr val="002F4A"/>
                </a:solidFill>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376" name="Google Shape;376;p45"/>
          <p:cNvSpPr txBox="1"/>
          <p:nvPr>
            <p:ph idx="1" type="body"/>
          </p:nvPr>
        </p:nvSpPr>
        <p:spPr>
          <a:xfrm>
            <a:off x="747900" y="1641625"/>
            <a:ext cx="7648200" cy="28791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Why sequence file of 5000 was not used?</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Why sequence files of 100 and 250 were not used?</a:t>
            </a:r>
            <a:endParaRPr sz="2600">
              <a:solidFill>
                <a:srgbClr val="000000"/>
              </a:solidFill>
              <a:latin typeface="Times New Roman"/>
              <a:ea typeface="Times New Roman"/>
              <a:cs typeface="Times New Roman"/>
              <a:sym typeface="Times New Roman"/>
            </a:endParaRPr>
          </a:p>
          <a:p>
            <a:pPr indent="-393700" lvl="0" marL="457200" rtl="0" algn="l">
              <a:spcBef>
                <a:spcPts val="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Why sequence file of 1000 was not used?</a:t>
            </a:r>
            <a:endParaRPr sz="26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26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2600">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563250" y="475975"/>
            <a:ext cx="7505700" cy="635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1200"/>
              </a:spcAft>
              <a:buNone/>
            </a:pPr>
            <a:r>
              <a:rPr b="1" lang="en" sz="3333">
                <a:solidFill>
                  <a:srgbClr val="002F4A"/>
                </a:solidFill>
                <a:latin typeface="Times New Roman"/>
                <a:ea typeface="Times New Roman"/>
                <a:cs typeface="Times New Roman"/>
                <a:sym typeface="Times New Roman"/>
              </a:rPr>
              <a:t>References</a:t>
            </a:r>
            <a:r>
              <a:rPr b="1" lang="en">
                <a:solidFill>
                  <a:srgbClr val="002F4A"/>
                </a:solidFill>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382" name="Google Shape;382;p46"/>
          <p:cNvSpPr txBox="1"/>
          <p:nvPr>
            <p:ph idx="1" type="body"/>
          </p:nvPr>
        </p:nvSpPr>
        <p:spPr>
          <a:xfrm>
            <a:off x="343175" y="1180100"/>
            <a:ext cx="8558700" cy="3682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Agnihotry, S., Pathak, R. K., Singh, D. B., Tiwari, A., &amp; Hussain, I. (2022). Protein structure prediction. </a:t>
            </a:r>
            <a:r>
              <a:rPr i="1" lang="en" sz="1200">
                <a:solidFill>
                  <a:srgbClr val="000000"/>
                </a:solidFill>
                <a:latin typeface="Times New Roman"/>
                <a:ea typeface="Times New Roman"/>
                <a:cs typeface="Times New Roman"/>
                <a:sym typeface="Times New Roman"/>
              </a:rPr>
              <a:t>Bioinformatics</a:t>
            </a:r>
            <a:r>
              <a:rPr lang="en" sz="1200">
                <a:solidFill>
                  <a:srgbClr val="000000"/>
                </a:solidFill>
                <a:latin typeface="Times New Roman"/>
                <a:ea typeface="Times New Roman"/>
                <a:cs typeface="Times New Roman"/>
                <a:sym typeface="Times New Roman"/>
              </a:rPr>
              <a:t>, 177–188. </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https://doi.org/10.1016/b978-0-323-89775-4.00023-7</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12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ClinVar. (n.d.). </a:t>
            </a:r>
            <a:r>
              <a:rPr i="1" lang="en" sz="1200">
                <a:solidFill>
                  <a:srgbClr val="000000"/>
                </a:solidFill>
                <a:highlight>
                  <a:srgbClr val="FFFFFF"/>
                </a:highlight>
                <a:latin typeface="Times New Roman"/>
                <a:ea typeface="Times New Roman"/>
                <a:cs typeface="Times New Roman"/>
                <a:sym typeface="Times New Roman"/>
              </a:rPr>
              <a:t>TMEM216[gene] - ClinVar - NCBI</a:t>
            </a:r>
            <a:r>
              <a:rPr lang="en" sz="1200">
                <a:solidFill>
                  <a:srgbClr val="000000"/>
                </a:solidFill>
                <a:highlight>
                  <a:srgbClr val="FFFFFF"/>
                </a:highlight>
                <a:latin typeface="Times New Roman"/>
                <a:ea typeface="Times New Roman"/>
                <a:cs typeface="Times New Roman"/>
                <a:sym typeface="Times New Roman"/>
              </a:rPr>
              <a:t>. </a:t>
            </a:r>
            <a:r>
              <a:rPr lang="en" sz="1200" u="sng">
                <a:solidFill>
                  <a:srgbClr val="1155CC"/>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https://www.ncbi.nlm.nih.gov/clinvar/?term=TMEM216%5Bgene%5D&amp;redir=gene</a:t>
            </a:r>
            <a:r>
              <a:rPr lang="en" sz="1200">
                <a:solidFill>
                  <a:srgbClr val="000000"/>
                </a:solidFill>
                <a:highlight>
                  <a:srgbClr val="FFFFFF"/>
                </a:highlight>
                <a:latin typeface="Times New Roman"/>
                <a:ea typeface="Times New Roman"/>
                <a:cs typeface="Times New Roman"/>
                <a:sym typeface="Times New Roman"/>
              </a:rPr>
              <a:t>  </a:t>
            </a:r>
            <a:r>
              <a:rPr lang="en" sz="1200">
                <a:solidFill>
                  <a:srgbClr val="000000"/>
                </a:solidFill>
                <a:highlight>
                  <a:srgbClr val="00FF00"/>
                </a:highlight>
                <a:latin typeface="Times New Roman"/>
                <a:ea typeface="Times New Roman"/>
                <a:cs typeface="Times New Roman"/>
                <a:sym typeface="Times New Roman"/>
              </a:rPr>
              <a:t> </a:t>
            </a:r>
            <a:endParaRPr sz="1200">
              <a:solidFill>
                <a:srgbClr val="000000"/>
              </a:solidFill>
              <a:highlight>
                <a:srgbClr val="00FF00"/>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Edvardson, S., Shaag, A., Zenvirt, S., Erlich, Y., Hannon, G. J., Shanske, A., Gomori, J. M., Ekstein, J., &amp; Elpeleg, O. (2010c). Joubert </a:t>
            </a:r>
            <a:endParaRPr sz="1200">
              <a:solidFill>
                <a:srgbClr val="000000"/>
              </a:solidFill>
              <a:highlight>
                <a:srgbClr val="FFFFFF"/>
              </a:highlight>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Syndrome 2 (JBTS2) in Ashkenazi Jews Is Associated with a TMEM216 Mutation. </a:t>
            </a:r>
            <a:r>
              <a:rPr i="1" lang="en" sz="1200">
                <a:solidFill>
                  <a:srgbClr val="000000"/>
                </a:solidFill>
                <a:highlight>
                  <a:srgbClr val="FFFFFF"/>
                </a:highlight>
                <a:latin typeface="Times New Roman"/>
                <a:ea typeface="Times New Roman"/>
                <a:cs typeface="Times New Roman"/>
                <a:sym typeface="Times New Roman"/>
              </a:rPr>
              <a:t>The American Journal of Human Genetics</a:t>
            </a:r>
            <a:r>
              <a:rPr lang="en" sz="1200">
                <a:solidFill>
                  <a:srgbClr val="000000"/>
                </a:solidFill>
                <a:highlight>
                  <a:srgbClr val="FFFFFF"/>
                </a:highlight>
                <a:latin typeface="Times New Roman"/>
                <a:ea typeface="Times New Roman"/>
                <a:cs typeface="Times New Roman"/>
                <a:sym typeface="Times New Roman"/>
              </a:rPr>
              <a:t>, </a:t>
            </a:r>
            <a:r>
              <a:rPr i="1" lang="en" sz="1200">
                <a:solidFill>
                  <a:srgbClr val="000000"/>
                </a:solidFill>
                <a:highlight>
                  <a:srgbClr val="FFFFFF"/>
                </a:highlight>
                <a:latin typeface="Times New Roman"/>
                <a:ea typeface="Times New Roman"/>
                <a:cs typeface="Times New Roman"/>
                <a:sym typeface="Times New Roman"/>
              </a:rPr>
              <a:t>86</a:t>
            </a:r>
            <a:r>
              <a:rPr lang="en" sz="1200">
                <a:solidFill>
                  <a:srgbClr val="000000"/>
                </a:solidFill>
                <a:highlight>
                  <a:srgbClr val="FFFFFF"/>
                </a:highlight>
                <a:latin typeface="Times New Roman"/>
                <a:ea typeface="Times New Roman"/>
                <a:cs typeface="Times New Roman"/>
                <a:sym typeface="Times New Roman"/>
              </a:rPr>
              <a:t>(2), 294. </a:t>
            </a:r>
            <a:endParaRPr sz="1200">
              <a:solidFill>
                <a:srgbClr val="000000"/>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u="sng">
                <a:solidFill>
                  <a:srgbClr val="1155CC"/>
                </a:solidFill>
                <a:highlight>
                  <a:srgbClr val="FFFFFF"/>
                </a:highlight>
                <a:latin typeface="Times New Roman"/>
                <a:ea typeface="Times New Roman"/>
                <a:cs typeface="Times New Roman"/>
                <a:sym typeface="Times New Roman"/>
                <a:hlinkClick r:id="rId5">
                  <a:extLst>
                    <a:ext uri="{A12FA001-AC4F-418D-AE19-62706E023703}">
                      <ahyp:hlinkClr val="tx"/>
                    </a:ext>
                  </a:extLst>
                </a:hlinkClick>
              </a:rPr>
              <a:t>https://doi.org/10.1016/j.ajhg.2010.01.022</a:t>
            </a:r>
            <a:r>
              <a:rPr lang="en" sz="1200">
                <a:solidFill>
                  <a:srgbClr val="000000"/>
                </a:solidFill>
                <a:highlight>
                  <a:srgbClr val="FFFFFF"/>
                </a:highlight>
                <a:latin typeface="Times New Roman"/>
                <a:ea typeface="Times New Roman"/>
                <a:cs typeface="Times New Roman"/>
                <a:sym typeface="Times New Roman"/>
              </a:rPr>
              <a:t>   </a:t>
            </a:r>
            <a:endParaRPr sz="1200">
              <a:solidFill>
                <a:srgbClr val="000000"/>
              </a:solidFill>
              <a:highlight>
                <a:srgbClr val="00FF00"/>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i="1" lang="en" sz="1200">
                <a:solidFill>
                  <a:srgbClr val="000000"/>
                </a:solidFill>
                <a:latin typeface="Times New Roman"/>
                <a:ea typeface="Times New Roman"/>
                <a:cs typeface="Times New Roman"/>
                <a:sym typeface="Times New Roman"/>
              </a:rPr>
              <a:t>FigTree</a:t>
            </a:r>
            <a:r>
              <a:rPr lang="en" sz="1200">
                <a:solidFill>
                  <a:srgbClr val="000000"/>
                </a:solidFill>
                <a:latin typeface="Times New Roman"/>
                <a:ea typeface="Times New Roman"/>
                <a:cs typeface="Times New Roman"/>
                <a:sym typeface="Times New Roman"/>
              </a:rPr>
              <a:t>. (n.d.). </a:t>
            </a:r>
            <a:r>
              <a:rPr lang="en" sz="12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http://tree.bio.ed.ac.uk/software/figtree/</a:t>
            </a:r>
            <a:r>
              <a:rPr lang="en" sz="1200">
                <a:solidFill>
                  <a:srgbClr val="000000"/>
                </a:solidFill>
                <a:latin typeface="Times New Roman"/>
                <a:ea typeface="Times New Roman"/>
                <a:cs typeface="Times New Roman"/>
                <a:sym typeface="Times New Roman"/>
              </a:rPr>
              <a:t>  </a:t>
            </a:r>
            <a:endParaRPr sz="1100">
              <a:solidFill>
                <a:srgbClr val="000000"/>
              </a:solidFill>
              <a:highlight>
                <a:srgbClr val="00FF00"/>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i="1" lang="en" sz="1200">
                <a:solidFill>
                  <a:srgbClr val="000000"/>
                </a:solidFill>
                <a:highlight>
                  <a:srgbClr val="FFFFFF"/>
                </a:highlight>
                <a:latin typeface="Times New Roman"/>
                <a:ea typeface="Times New Roman"/>
                <a:cs typeface="Times New Roman"/>
                <a:sym typeface="Times New Roman"/>
              </a:rPr>
              <a:t>GnomAD</a:t>
            </a:r>
            <a:r>
              <a:rPr lang="en" sz="1200">
                <a:solidFill>
                  <a:srgbClr val="000000"/>
                </a:solidFill>
                <a:highlight>
                  <a:srgbClr val="FFFFFF"/>
                </a:highlight>
                <a:latin typeface="Times New Roman"/>
                <a:ea typeface="Times New Roman"/>
                <a:cs typeface="Times New Roman"/>
                <a:sym typeface="Times New Roman"/>
              </a:rPr>
              <a:t>. (n.d.). </a:t>
            </a:r>
            <a:r>
              <a:rPr i="1" lang="en" sz="1200">
                <a:solidFill>
                  <a:srgbClr val="000000"/>
                </a:solidFill>
                <a:highlight>
                  <a:srgbClr val="FFFFFF"/>
                </a:highlight>
                <a:latin typeface="Times New Roman"/>
                <a:ea typeface="Times New Roman"/>
                <a:cs typeface="Times New Roman"/>
                <a:sym typeface="Times New Roman"/>
              </a:rPr>
              <a:t>gnomAD Browser</a:t>
            </a:r>
            <a:r>
              <a:rPr lang="en" sz="1200">
                <a:solidFill>
                  <a:srgbClr val="000000"/>
                </a:solidFill>
                <a:highlight>
                  <a:srgbClr val="FFFFFF"/>
                </a:highlight>
                <a:latin typeface="Times New Roman"/>
                <a:ea typeface="Times New Roman"/>
                <a:cs typeface="Times New Roman"/>
                <a:sym typeface="Times New Roman"/>
              </a:rPr>
              <a:t>. </a:t>
            </a:r>
            <a:r>
              <a:rPr lang="en" sz="1200" u="sng">
                <a:solidFill>
                  <a:srgbClr val="1155CC"/>
                </a:solidFill>
                <a:highlight>
                  <a:srgbClr val="FFFFFF"/>
                </a:highlight>
                <a:latin typeface="Times New Roman"/>
                <a:ea typeface="Times New Roman"/>
                <a:cs typeface="Times New Roman"/>
                <a:sym typeface="Times New Roman"/>
                <a:hlinkClick r:id="rId7">
                  <a:extLst>
                    <a:ext uri="{A12FA001-AC4F-418D-AE19-62706E023703}">
                      <ahyp:hlinkClr val="tx"/>
                    </a:ext>
                  </a:extLst>
                </a:hlinkClick>
              </a:rPr>
              <a:t>https://gnomad.broadinstitute.org/gene/ENSG00000187049?dataset=gnomad_r4</a:t>
            </a:r>
            <a:r>
              <a:rPr lang="en" sz="1200">
                <a:solidFill>
                  <a:srgbClr val="000000"/>
                </a:solidFill>
                <a:highlight>
                  <a:srgbClr val="FFFFFF"/>
                </a:highlight>
                <a:latin typeface="Times New Roman"/>
                <a:ea typeface="Times New Roman"/>
                <a:cs typeface="Times New Roman"/>
                <a:sym typeface="Times New Roman"/>
              </a:rPr>
              <a:t>   </a:t>
            </a:r>
            <a:endParaRPr sz="1200">
              <a:solidFill>
                <a:srgbClr val="000000"/>
              </a:solidFill>
              <a:highlight>
                <a:srgbClr val="00FF00"/>
              </a:highlight>
              <a:latin typeface="Times New Roman"/>
              <a:ea typeface="Times New Roman"/>
              <a:cs typeface="Times New Roman"/>
              <a:sym typeface="Times New Roman"/>
            </a:endParaRPr>
          </a:p>
          <a:p>
            <a:pPr indent="0" lvl="0" marL="0" rtl="0" algn="l">
              <a:spcBef>
                <a:spcPts val="0"/>
              </a:spcBef>
              <a:spcAft>
                <a:spcPts val="120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ph idx="1" type="body"/>
          </p:nvPr>
        </p:nvSpPr>
        <p:spPr>
          <a:xfrm>
            <a:off x="308975" y="367125"/>
            <a:ext cx="8519400" cy="4467900"/>
          </a:xfrm>
          <a:prstGeom prst="rect">
            <a:avLst/>
          </a:prstGeom>
        </p:spPr>
        <p:txBody>
          <a:bodyPr anchorCtr="0" anchor="t" bIns="91425" lIns="91425" spcFirstLastPara="1" rIns="91425" wrap="square" tIns="91425">
            <a:normAutofit fontScale="70000" lnSpcReduction="20000"/>
          </a:bodyPr>
          <a:lstStyle/>
          <a:p>
            <a:pPr indent="0" lvl="0" marL="0" rtl="0" algn="l">
              <a:lnSpc>
                <a:spcPct val="200000"/>
              </a:lnSpc>
              <a:spcBef>
                <a:spcPts val="0"/>
              </a:spcBef>
              <a:spcAft>
                <a:spcPts val="0"/>
              </a:spcAft>
              <a:buNone/>
            </a:pPr>
            <a:r>
              <a:rPr lang="en" sz="1700">
                <a:solidFill>
                  <a:srgbClr val="000000"/>
                </a:solidFill>
                <a:highlight>
                  <a:srgbClr val="FFFFFF"/>
                </a:highlight>
                <a:latin typeface="Times New Roman"/>
                <a:ea typeface="Times New Roman"/>
                <a:cs typeface="Times New Roman"/>
                <a:sym typeface="Times New Roman"/>
              </a:rPr>
              <a:t>Hillis, D. M., &amp; Bull, J. J. (1993). An empirical test of bootstrapping as a method for assessing confidence in phylogenetic analysis. </a:t>
            </a:r>
            <a:endParaRPr sz="1700">
              <a:solidFill>
                <a:srgbClr val="000000"/>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i="1" lang="en" sz="1700">
                <a:solidFill>
                  <a:srgbClr val="000000"/>
                </a:solidFill>
                <a:highlight>
                  <a:srgbClr val="FFFFFF"/>
                </a:highlight>
                <a:latin typeface="Times New Roman"/>
                <a:ea typeface="Times New Roman"/>
                <a:cs typeface="Times New Roman"/>
                <a:sym typeface="Times New Roman"/>
              </a:rPr>
              <a:t>Systematic Biology</a:t>
            </a:r>
            <a:r>
              <a:rPr lang="en" sz="1700">
                <a:solidFill>
                  <a:srgbClr val="000000"/>
                </a:solidFill>
                <a:highlight>
                  <a:srgbClr val="FFFFFF"/>
                </a:highlight>
                <a:latin typeface="Times New Roman"/>
                <a:ea typeface="Times New Roman"/>
                <a:cs typeface="Times New Roman"/>
                <a:sym typeface="Times New Roman"/>
              </a:rPr>
              <a:t>, </a:t>
            </a:r>
            <a:r>
              <a:rPr i="1" lang="en" sz="1700">
                <a:solidFill>
                  <a:srgbClr val="000000"/>
                </a:solidFill>
                <a:highlight>
                  <a:srgbClr val="FFFFFF"/>
                </a:highlight>
                <a:latin typeface="Times New Roman"/>
                <a:ea typeface="Times New Roman"/>
                <a:cs typeface="Times New Roman"/>
                <a:sym typeface="Times New Roman"/>
              </a:rPr>
              <a:t>42</a:t>
            </a:r>
            <a:r>
              <a:rPr lang="en" sz="1700">
                <a:solidFill>
                  <a:srgbClr val="000000"/>
                </a:solidFill>
                <a:highlight>
                  <a:srgbClr val="FFFFFF"/>
                </a:highlight>
                <a:latin typeface="Times New Roman"/>
                <a:ea typeface="Times New Roman"/>
                <a:cs typeface="Times New Roman"/>
                <a:sym typeface="Times New Roman"/>
              </a:rPr>
              <a:t>(2), 182–192. </a:t>
            </a:r>
            <a:r>
              <a:rPr lang="en" sz="17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https://doi.org/10.1093/sysbio/42.2.182</a:t>
            </a:r>
            <a:r>
              <a:rPr lang="en" sz="1700">
                <a:solidFill>
                  <a:srgbClr val="000000"/>
                </a:solidFill>
                <a:highlight>
                  <a:srgbClr val="FFFFFF"/>
                </a:highlight>
                <a:latin typeface="Times New Roman"/>
                <a:ea typeface="Times New Roman"/>
                <a:cs typeface="Times New Roman"/>
                <a:sym typeface="Times New Roman"/>
              </a:rPr>
              <a:t>  </a:t>
            </a:r>
            <a:endParaRPr sz="170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1700">
                <a:solidFill>
                  <a:srgbClr val="000000"/>
                </a:solidFill>
                <a:highlight>
                  <a:srgbClr val="FFFFFF"/>
                </a:highlight>
                <a:latin typeface="Times New Roman"/>
                <a:ea typeface="Times New Roman"/>
                <a:cs typeface="Times New Roman"/>
                <a:sym typeface="Times New Roman"/>
              </a:rPr>
              <a:t>Koichiro Tamura, Glen Stecher, and Sudhir Kumar (2020) MEGAX: Molecular Evolutionary Genetics Analysis version X. </a:t>
            </a:r>
            <a:r>
              <a:rPr i="1" lang="en" sz="1700">
                <a:solidFill>
                  <a:srgbClr val="000000"/>
                </a:solidFill>
                <a:highlight>
                  <a:srgbClr val="FFFFFF"/>
                </a:highlight>
                <a:latin typeface="Times New Roman"/>
                <a:ea typeface="Times New Roman"/>
                <a:cs typeface="Times New Roman"/>
                <a:sym typeface="Times New Roman"/>
              </a:rPr>
              <a:t>Molecular </a:t>
            </a:r>
            <a:endParaRPr i="1" sz="1700">
              <a:solidFill>
                <a:srgbClr val="000000"/>
              </a:solidFill>
              <a:highlight>
                <a:srgbClr val="FFFFFF"/>
              </a:highlight>
              <a:latin typeface="Times New Roman"/>
              <a:ea typeface="Times New Roman"/>
              <a:cs typeface="Times New Roman"/>
              <a:sym typeface="Times New Roman"/>
            </a:endParaRPr>
          </a:p>
          <a:p>
            <a:pPr indent="457200" lvl="0" marL="0" rtl="0" algn="l">
              <a:spcBef>
                <a:spcPts val="1200"/>
              </a:spcBef>
              <a:spcAft>
                <a:spcPts val="0"/>
              </a:spcAft>
              <a:buNone/>
            </a:pPr>
            <a:r>
              <a:rPr i="1" lang="en" sz="1700">
                <a:solidFill>
                  <a:srgbClr val="000000"/>
                </a:solidFill>
                <a:highlight>
                  <a:srgbClr val="FFFFFF"/>
                </a:highlight>
                <a:latin typeface="Times New Roman"/>
                <a:ea typeface="Times New Roman"/>
                <a:cs typeface="Times New Roman"/>
                <a:sym typeface="Times New Roman"/>
              </a:rPr>
              <a:t>Biology and Evolution </a:t>
            </a:r>
            <a:r>
              <a:rPr lang="en" sz="1700">
                <a:solidFill>
                  <a:srgbClr val="000000"/>
                </a:solidFill>
                <a:highlight>
                  <a:srgbClr val="FFFFFF"/>
                </a:highlight>
                <a:latin typeface="Times New Roman"/>
                <a:ea typeface="Times New Roman"/>
                <a:cs typeface="Times New Roman"/>
                <a:sym typeface="Times New Roman"/>
              </a:rPr>
              <a:t>38:3022-3027. </a:t>
            </a:r>
            <a:r>
              <a:rPr lang="en" sz="1700" u="sng">
                <a:solidFill>
                  <a:srgbClr val="1155CC"/>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https://www.megasoftware.net/</a:t>
            </a:r>
            <a:r>
              <a:rPr lang="en" sz="1700">
                <a:solidFill>
                  <a:srgbClr val="000000"/>
                </a:solidFill>
                <a:highlight>
                  <a:srgbClr val="FFFFFF"/>
                </a:highlight>
                <a:latin typeface="Times New Roman"/>
                <a:ea typeface="Times New Roman"/>
                <a:cs typeface="Times New Roman"/>
                <a:sym typeface="Times New Roman"/>
              </a:rPr>
              <a:t> </a:t>
            </a:r>
            <a:endParaRPr sz="1700">
              <a:solidFill>
                <a:srgbClr val="000000"/>
              </a:solidFill>
              <a:highlight>
                <a:srgbClr val="00FF00"/>
              </a:highlight>
              <a:latin typeface="Times New Roman"/>
              <a:ea typeface="Times New Roman"/>
              <a:cs typeface="Times New Roman"/>
              <a:sym typeface="Times New Roman"/>
            </a:endParaRPr>
          </a:p>
          <a:p>
            <a:pPr indent="0" lvl="0" marL="0" rtl="0" algn="l">
              <a:spcBef>
                <a:spcPts val="1200"/>
              </a:spcBef>
              <a:spcAft>
                <a:spcPts val="0"/>
              </a:spcAft>
              <a:buNone/>
            </a:pPr>
            <a:r>
              <a:rPr lang="en" sz="1700">
                <a:solidFill>
                  <a:srgbClr val="000000"/>
                </a:solidFill>
                <a:latin typeface="Times New Roman"/>
                <a:ea typeface="Times New Roman"/>
                <a:cs typeface="Times New Roman"/>
                <a:sym typeface="Times New Roman"/>
              </a:rPr>
              <a:t>OMIM. </a:t>
            </a:r>
            <a:r>
              <a:rPr i="1" lang="en" sz="1700">
                <a:solidFill>
                  <a:srgbClr val="000000"/>
                </a:solidFill>
                <a:latin typeface="Times New Roman"/>
                <a:ea typeface="Times New Roman"/>
                <a:cs typeface="Times New Roman"/>
                <a:sym typeface="Times New Roman"/>
              </a:rPr>
              <a:t>Transmembrane protein 216; TMEM216</a:t>
            </a:r>
            <a:r>
              <a:rPr lang="en" sz="1700">
                <a:solidFill>
                  <a:srgbClr val="000000"/>
                </a:solidFill>
                <a:latin typeface="Times New Roman"/>
                <a:ea typeface="Times New Roman"/>
                <a:cs typeface="Times New Roman"/>
                <a:sym typeface="Times New Roman"/>
              </a:rPr>
              <a:t>. (n.d.). </a:t>
            </a:r>
            <a:r>
              <a:rPr lang="en" sz="17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https://www.omim.org/entry/613277</a:t>
            </a:r>
            <a:r>
              <a:rPr lang="en" sz="1700">
                <a:solidFill>
                  <a:srgbClr val="000000"/>
                </a:solidFill>
                <a:latin typeface="Times New Roman"/>
                <a:ea typeface="Times New Roman"/>
                <a:cs typeface="Times New Roman"/>
                <a:sym typeface="Times New Roman"/>
              </a:rPr>
              <a:t>   </a:t>
            </a:r>
            <a:endParaRPr sz="1700">
              <a:solidFill>
                <a:srgbClr val="000000"/>
              </a:solidFill>
              <a:highlight>
                <a:srgbClr val="00FF00"/>
              </a:highlight>
              <a:latin typeface="Times New Roman"/>
              <a:ea typeface="Times New Roman"/>
              <a:cs typeface="Times New Roman"/>
              <a:sym typeface="Times New Roman"/>
            </a:endParaRPr>
          </a:p>
          <a:p>
            <a:pPr indent="0" lvl="0" marL="0" rtl="0" algn="l">
              <a:lnSpc>
                <a:spcPct val="200000"/>
              </a:lnSpc>
              <a:spcBef>
                <a:spcPts val="1200"/>
              </a:spcBef>
              <a:spcAft>
                <a:spcPts val="0"/>
              </a:spcAft>
              <a:buNone/>
            </a:pPr>
            <a:r>
              <a:rPr lang="en" sz="1700">
                <a:solidFill>
                  <a:srgbClr val="000000"/>
                </a:solidFill>
                <a:highlight>
                  <a:srgbClr val="FFFFFF"/>
                </a:highlight>
                <a:latin typeface="Times New Roman"/>
                <a:ea typeface="Times New Roman"/>
                <a:cs typeface="Times New Roman"/>
                <a:sym typeface="Times New Roman"/>
              </a:rPr>
              <a:t>Parisi, M. (2017, June 29). </a:t>
            </a:r>
            <a:r>
              <a:rPr i="1" lang="en" sz="1700">
                <a:solidFill>
                  <a:srgbClr val="000000"/>
                </a:solidFill>
                <a:highlight>
                  <a:srgbClr val="FFFFFF"/>
                </a:highlight>
                <a:latin typeface="Times New Roman"/>
                <a:ea typeface="Times New Roman"/>
                <a:cs typeface="Times New Roman"/>
                <a:sym typeface="Times New Roman"/>
              </a:rPr>
              <a:t>Joubert Syndrome</a:t>
            </a:r>
            <a:r>
              <a:rPr lang="en" sz="1700">
                <a:solidFill>
                  <a:srgbClr val="000000"/>
                </a:solidFill>
                <a:highlight>
                  <a:srgbClr val="FFFFFF"/>
                </a:highlight>
                <a:latin typeface="Times New Roman"/>
                <a:ea typeface="Times New Roman"/>
                <a:cs typeface="Times New Roman"/>
                <a:sym typeface="Times New Roman"/>
              </a:rPr>
              <a:t>. GeneReviews - NCBI Bookshelf. </a:t>
            </a:r>
            <a:r>
              <a:rPr lang="en" sz="1700" u="sng">
                <a:solidFill>
                  <a:srgbClr val="1155CC"/>
                </a:solidFill>
                <a:highlight>
                  <a:srgbClr val="FFFFFF"/>
                </a:highlight>
                <a:latin typeface="Times New Roman"/>
                <a:ea typeface="Times New Roman"/>
                <a:cs typeface="Times New Roman"/>
                <a:sym typeface="Times New Roman"/>
                <a:hlinkClick r:id="rId6">
                  <a:extLst>
                    <a:ext uri="{A12FA001-AC4F-418D-AE19-62706E023703}">
                      <ahyp:hlinkClr val="tx"/>
                    </a:ext>
                  </a:extLst>
                </a:hlinkClick>
              </a:rPr>
              <a:t>https://www.ncbi.nlm.nih.gov/books/NBK1325/</a:t>
            </a:r>
            <a:r>
              <a:rPr lang="en" sz="1700">
                <a:solidFill>
                  <a:srgbClr val="000000"/>
                </a:solidFill>
                <a:highlight>
                  <a:srgbClr val="FFFFFF"/>
                </a:highlight>
                <a:latin typeface="Times New Roman"/>
                <a:ea typeface="Times New Roman"/>
                <a:cs typeface="Times New Roman"/>
                <a:sym typeface="Times New Roman"/>
              </a:rPr>
              <a:t>  </a:t>
            </a:r>
            <a:endParaRPr sz="1700">
              <a:solidFill>
                <a:srgbClr val="000000"/>
              </a:solidFill>
              <a:highlight>
                <a:srgbClr val="00FF00"/>
              </a:highlight>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i="1" lang="en" sz="1700">
                <a:solidFill>
                  <a:srgbClr val="000000"/>
                </a:solidFill>
                <a:highlight>
                  <a:srgbClr val="FFFFFF"/>
                </a:highlight>
                <a:latin typeface="Times New Roman"/>
                <a:ea typeface="Times New Roman"/>
                <a:cs typeface="Times New Roman"/>
                <a:sym typeface="Times New Roman"/>
              </a:rPr>
              <a:t>Protein BLAST: search protein databases using a protein query</a:t>
            </a:r>
            <a:r>
              <a:rPr lang="en" sz="1700">
                <a:solidFill>
                  <a:srgbClr val="000000"/>
                </a:solidFill>
                <a:highlight>
                  <a:srgbClr val="FFFFFF"/>
                </a:highlight>
                <a:latin typeface="Times New Roman"/>
                <a:ea typeface="Times New Roman"/>
                <a:cs typeface="Times New Roman"/>
                <a:sym typeface="Times New Roman"/>
              </a:rPr>
              <a:t>. (n.d.). </a:t>
            </a:r>
            <a:endParaRPr sz="1700">
              <a:solidFill>
                <a:srgbClr val="000000"/>
              </a:solidFill>
              <a:highlight>
                <a:srgbClr val="FFFFFF"/>
              </a:highlight>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700" u="sng">
                <a:solidFill>
                  <a:srgbClr val="1155CC"/>
                </a:solidFill>
                <a:highlight>
                  <a:srgbClr val="FFFFFF"/>
                </a:highlight>
                <a:latin typeface="Times New Roman"/>
                <a:ea typeface="Times New Roman"/>
                <a:cs typeface="Times New Roman"/>
                <a:sym typeface="Times New Roman"/>
                <a:hlinkClick r:id="rId7">
                  <a:extLst>
                    <a:ext uri="{A12FA001-AC4F-418D-AE19-62706E023703}">
                      <ahyp:hlinkClr val="tx"/>
                    </a:ext>
                  </a:extLst>
                </a:hlinkClick>
              </a:rPr>
              <a:t>https://blast.ncbi.nlm.nih.gov/Blast.cgi?PROGRAM=blastp&amp;PAGE_TYPE=BlastSearch&amp;LINK_LOC=blasthome</a:t>
            </a:r>
            <a:r>
              <a:rPr lang="en" sz="1700">
                <a:solidFill>
                  <a:srgbClr val="000000"/>
                </a:solidFill>
                <a:highlight>
                  <a:srgbClr val="FFFFFF"/>
                </a:highlight>
                <a:latin typeface="Times New Roman"/>
                <a:ea typeface="Times New Roman"/>
                <a:cs typeface="Times New Roman"/>
                <a:sym typeface="Times New Roman"/>
              </a:rPr>
              <a:t>  </a:t>
            </a:r>
            <a:endParaRPr sz="1700">
              <a:solidFill>
                <a:srgbClr val="000000"/>
              </a:solidFill>
              <a:highlight>
                <a:srgbClr val="00FF00"/>
              </a:highlight>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i="1" lang="en" sz="1700">
                <a:solidFill>
                  <a:srgbClr val="000000"/>
                </a:solidFill>
                <a:highlight>
                  <a:srgbClr val="FFFFFF"/>
                </a:highlight>
                <a:latin typeface="Times New Roman"/>
                <a:ea typeface="Times New Roman"/>
                <a:cs typeface="Times New Roman"/>
                <a:sym typeface="Times New Roman"/>
              </a:rPr>
              <a:t>UniProt</a:t>
            </a:r>
            <a:r>
              <a:rPr lang="en" sz="1700">
                <a:solidFill>
                  <a:srgbClr val="000000"/>
                </a:solidFill>
                <a:highlight>
                  <a:srgbClr val="FFFFFF"/>
                </a:highlight>
                <a:latin typeface="Times New Roman"/>
                <a:ea typeface="Times New Roman"/>
                <a:cs typeface="Times New Roman"/>
                <a:sym typeface="Times New Roman"/>
              </a:rPr>
              <a:t>. (n.d.). </a:t>
            </a:r>
            <a:r>
              <a:rPr lang="en" sz="1700" u="sng">
                <a:solidFill>
                  <a:srgbClr val="1155CC"/>
                </a:solidFill>
                <a:highlight>
                  <a:srgbClr val="FFFFFF"/>
                </a:highlight>
                <a:latin typeface="Times New Roman"/>
                <a:ea typeface="Times New Roman"/>
                <a:cs typeface="Times New Roman"/>
                <a:sym typeface="Times New Roman"/>
                <a:hlinkClick r:id="rId8">
                  <a:extLst>
                    <a:ext uri="{A12FA001-AC4F-418D-AE19-62706E023703}">
                      <ahyp:hlinkClr val="tx"/>
                    </a:ext>
                  </a:extLst>
                </a:hlinkClick>
              </a:rPr>
              <a:t>https://www.uniprot.org/</a:t>
            </a:r>
            <a:r>
              <a:rPr lang="en" sz="1700">
                <a:solidFill>
                  <a:srgbClr val="000000"/>
                </a:solidFill>
                <a:highlight>
                  <a:srgbClr val="FFFFFF"/>
                </a:highlight>
                <a:latin typeface="Times New Roman"/>
                <a:ea typeface="Times New Roman"/>
                <a:cs typeface="Times New Roman"/>
                <a:sym typeface="Times New Roman"/>
              </a:rPr>
              <a:t> </a:t>
            </a:r>
            <a:endParaRPr sz="1700">
              <a:solidFill>
                <a:srgbClr val="00000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1700">
                <a:solidFill>
                  <a:srgbClr val="000000"/>
                </a:solidFill>
                <a:latin typeface="Times New Roman"/>
                <a:ea typeface="Times New Roman"/>
                <a:cs typeface="Times New Roman"/>
                <a:sym typeface="Times New Roman"/>
              </a:rPr>
              <a:t>U.S. National Library of Medicine. (2017, July 1). </a:t>
            </a:r>
            <a:r>
              <a:rPr i="1" lang="en" sz="1700">
                <a:solidFill>
                  <a:srgbClr val="000000"/>
                </a:solidFill>
                <a:latin typeface="Times New Roman"/>
                <a:ea typeface="Times New Roman"/>
                <a:cs typeface="Times New Roman"/>
                <a:sym typeface="Times New Roman"/>
              </a:rPr>
              <a:t>Joubert syndrome</a:t>
            </a:r>
            <a:r>
              <a:rPr lang="en" sz="1700">
                <a:solidFill>
                  <a:srgbClr val="000000"/>
                </a:solidFill>
                <a:latin typeface="Times New Roman"/>
                <a:ea typeface="Times New Roman"/>
                <a:cs typeface="Times New Roman"/>
                <a:sym typeface="Times New Roman"/>
              </a:rPr>
              <a:t>. MedlinePlus. </a:t>
            </a:r>
            <a:endParaRPr sz="17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rPr lang="en" sz="17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https://medlineplus.gov/genetics/condition/joubert-syndrome/#:~:text=Joubert%20syndrome%20typically%20has%20an,and%20symptoms%20of%20the%20condition</a:t>
            </a:r>
            <a:r>
              <a:rPr lang="en" sz="1700">
                <a:solidFill>
                  <a:srgbClr val="000000"/>
                </a:solidFill>
                <a:latin typeface="Times New Roman"/>
                <a:ea typeface="Times New Roman"/>
                <a:cs typeface="Times New Roman"/>
                <a:sym typeface="Times New Roman"/>
              </a:rPr>
              <a:t>  </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200000"/>
              </a:lnSpc>
              <a:spcBef>
                <a:spcPts val="1200"/>
              </a:spcBef>
              <a:spcAft>
                <a:spcPts val="0"/>
              </a:spcAft>
              <a:buNone/>
            </a:pPr>
            <a:r>
              <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idx="1" type="body"/>
          </p:nvPr>
        </p:nvSpPr>
        <p:spPr>
          <a:xfrm>
            <a:off x="320375" y="313725"/>
            <a:ext cx="8610600" cy="39459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U.S. National Library of Medicine. (n.d.). </a:t>
            </a:r>
            <a:r>
              <a:rPr i="1" lang="en" sz="1200">
                <a:solidFill>
                  <a:srgbClr val="000000"/>
                </a:solidFill>
                <a:latin typeface="Times New Roman"/>
                <a:ea typeface="Times New Roman"/>
                <a:cs typeface="Times New Roman"/>
                <a:sym typeface="Times New Roman"/>
              </a:rPr>
              <a:t>Joubert syndrome 2 </a:t>
            </a:r>
            <a:r>
              <a:rPr lang="en" sz="1200">
                <a:solidFill>
                  <a:srgbClr val="000000"/>
                </a:solidFill>
                <a:latin typeface="Times New Roman"/>
                <a:ea typeface="Times New Roman"/>
                <a:cs typeface="Times New Roman"/>
                <a:sym typeface="Times New Roman"/>
              </a:rPr>
              <a:t>. National Center for Biotechnology Information. </a:t>
            </a:r>
            <a:endParaRPr sz="1200">
              <a:solidFill>
                <a:srgbClr val="000000"/>
              </a:solidFill>
              <a:latin typeface="Times New Roman"/>
              <a:ea typeface="Times New Roman"/>
              <a:cs typeface="Times New Roman"/>
              <a:sym typeface="Times New Roman"/>
            </a:endParaRPr>
          </a:p>
          <a:p>
            <a:pPr indent="457200" lvl="0" marL="0" rtl="0" algn="l">
              <a:spcBef>
                <a:spcPts val="1200"/>
              </a:spcBef>
              <a:spcAft>
                <a:spcPts val="0"/>
              </a:spcAft>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https://www.ncbi.nlm.nih.gov/medgen/334114</a:t>
            </a:r>
            <a:r>
              <a:rPr lang="en" sz="1200">
                <a:solidFill>
                  <a:srgbClr val="000000"/>
                </a:solidFill>
                <a:latin typeface="Times New Roman"/>
                <a:ea typeface="Times New Roman"/>
                <a:cs typeface="Times New Roman"/>
                <a:sym typeface="Times New Roman"/>
              </a:rPr>
              <a:t> </a:t>
            </a:r>
            <a:endParaRPr sz="1200">
              <a:solidFill>
                <a:srgbClr val="000000"/>
              </a:solidFill>
              <a:latin typeface="Times New Roman"/>
              <a:ea typeface="Times New Roman"/>
              <a:cs typeface="Times New Roman"/>
              <a:sym typeface="Times New Roman"/>
            </a:endParaRPr>
          </a:p>
          <a:p>
            <a:pPr indent="0" lvl="0" marL="0" rtl="0" algn="l">
              <a:lnSpc>
                <a:spcPct val="200000"/>
              </a:lnSpc>
              <a:spcBef>
                <a:spcPts val="1200"/>
              </a:spcBef>
              <a:spcAft>
                <a:spcPts val="0"/>
              </a:spcAft>
              <a:buNone/>
            </a:pPr>
            <a:r>
              <a:rPr lang="en" sz="1200">
                <a:solidFill>
                  <a:srgbClr val="000000"/>
                </a:solidFill>
                <a:latin typeface="Times New Roman"/>
                <a:ea typeface="Times New Roman"/>
                <a:cs typeface="Times New Roman"/>
                <a:sym typeface="Times New Roman"/>
              </a:rPr>
              <a:t>U.S. National Library of Medicine. (n.d.).</a:t>
            </a:r>
            <a:r>
              <a:rPr lang="en" sz="1200">
                <a:solidFill>
                  <a:srgbClr val="172B4D"/>
                </a:solidFill>
                <a:highlight>
                  <a:srgbClr val="FFFFFF"/>
                </a:highlight>
                <a:latin typeface="Times New Roman"/>
                <a:ea typeface="Times New Roman"/>
                <a:cs typeface="Times New Roman"/>
                <a:sym typeface="Times New Roman"/>
              </a:rPr>
              <a:t> </a:t>
            </a:r>
            <a:r>
              <a:rPr i="1" lang="en" sz="1200">
                <a:solidFill>
                  <a:srgbClr val="172B4D"/>
                </a:solidFill>
                <a:highlight>
                  <a:srgbClr val="FFFFFF"/>
                </a:highlight>
                <a:latin typeface="Times New Roman"/>
                <a:ea typeface="Times New Roman"/>
                <a:cs typeface="Times New Roman"/>
                <a:sym typeface="Times New Roman"/>
              </a:rPr>
              <a:t>TMEM216[gene] - ClinVar - NCBI</a:t>
            </a:r>
            <a:r>
              <a:rPr lang="en" sz="1200">
                <a:solidFill>
                  <a:srgbClr val="172B4D"/>
                </a:solidFill>
                <a:highlight>
                  <a:srgbClr val="FFFFFF"/>
                </a:highlight>
                <a:latin typeface="Times New Roman"/>
                <a:ea typeface="Times New Roman"/>
                <a:cs typeface="Times New Roman"/>
                <a:sym typeface="Times New Roman"/>
              </a:rPr>
              <a:t>. </a:t>
            </a:r>
            <a:endParaRPr sz="1200">
              <a:solidFill>
                <a:srgbClr val="172B4D"/>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rgbClr val="172B4D"/>
                </a:solidFill>
                <a:highlight>
                  <a:srgbClr val="FFFFFF"/>
                </a:highlight>
                <a:latin typeface="Times New Roman"/>
                <a:ea typeface="Times New Roman"/>
                <a:cs typeface="Times New Roman"/>
                <a:sym typeface="Times New Roman"/>
              </a:rPr>
              <a:t>https://www.ncbi.nlm.nih.gov/clinvar/?term=TMEM216%5Bgene%5D&amp;redir=gene</a:t>
            </a: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U.S. National Library of Medicine. (n.d.). </a:t>
            </a:r>
            <a:r>
              <a:rPr i="1" lang="en" sz="1200">
                <a:solidFill>
                  <a:srgbClr val="000000"/>
                </a:solidFill>
                <a:latin typeface="Times New Roman"/>
                <a:ea typeface="Times New Roman"/>
                <a:cs typeface="Times New Roman"/>
                <a:sym typeface="Times New Roman"/>
              </a:rPr>
              <a:t>TMEM216 transmembrane protein 216 [homo sapiens (human)] </a:t>
            </a:r>
            <a:r>
              <a:rPr lang="en" sz="1200">
                <a:solidFill>
                  <a:srgbClr val="000000"/>
                </a:solidFill>
                <a:latin typeface="Times New Roman"/>
                <a:ea typeface="Times New Roman"/>
                <a:cs typeface="Times New Roman"/>
                <a:sym typeface="Times New Roman"/>
              </a:rPr>
              <a:t>. National Center </a:t>
            </a:r>
            <a:endParaRPr sz="1200">
              <a:solidFill>
                <a:srgbClr val="000000"/>
              </a:solidFill>
              <a:latin typeface="Times New Roman"/>
              <a:ea typeface="Times New Roman"/>
              <a:cs typeface="Times New Roman"/>
              <a:sym typeface="Times New Roman"/>
            </a:endParaRPr>
          </a:p>
          <a:p>
            <a:pPr indent="45720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for Biotechnology Information. </a:t>
            </a:r>
            <a:r>
              <a:rPr lang="en"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https://www.ncbi.nlm.nih.gov/gene/51259</a:t>
            </a:r>
            <a:r>
              <a:rPr lang="en" sz="1200">
                <a:solidFill>
                  <a:srgbClr val="000000"/>
                </a:solidFill>
                <a:latin typeface="Times New Roman"/>
                <a:ea typeface="Times New Roman"/>
                <a:cs typeface="Times New Roman"/>
                <a:sym typeface="Times New Roman"/>
              </a:rPr>
              <a:t>  </a:t>
            </a:r>
            <a:endParaRPr sz="1200">
              <a:solidFill>
                <a:srgbClr val="000000"/>
              </a:solidFill>
              <a:highlight>
                <a:srgbClr val="00FF00"/>
              </a:highlight>
              <a:latin typeface="Times New Roman"/>
              <a:ea typeface="Times New Roman"/>
              <a:cs typeface="Times New Roman"/>
              <a:sym typeface="Times New Roman"/>
            </a:endParaRPr>
          </a:p>
          <a:p>
            <a:pPr indent="0" lvl="0" marL="0" rtl="0" algn="l">
              <a:spcBef>
                <a:spcPts val="1200"/>
              </a:spcBef>
              <a:spcAft>
                <a:spcPts val="0"/>
              </a:spcAft>
              <a:buNone/>
            </a:pPr>
            <a:r>
              <a:rPr lang="en" sz="1200">
                <a:solidFill>
                  <a:srgbClr val="000000"/>
                </a:solidFill>
                <a:latin typeface="Times New Roman"/>
                <a:ea typeface="Times New Roman"/>
                <a:cs typeface="Times New Roman"/>
                <a:sym typeface="Times New Roman"/>
              </a:rPr>
              <a:t>U.S. National Library of Medicine. (2021, March 26). </a:t>
            </a:r>
            <a:r>
              <a:rPr i="1" lang="en" sz="1200">
                <a:solidFill>
                  <a:srgbClr val="000000"/>
                </a:solidFill>
                <a:latin typeface="Times New Roman"/>
                <a:ea typeface="Times New Roman"/>
                <a:cs typeface="Times New Roman"/>
                <a:sym typeface="Times New Roman"/>
              </a:rPr>
              <a:t>What are proteins and what do They do?</a:t>
            </a:r>
            <a:r>
              <a:rPr lang="en" sz="1200">
                <a:solidFill>
                  <a:srgbClr val="000000"/>
                </a:solidFill>
                <a:latin typeface="Times New Roman"/>
                <a:ea typeface="Times New Roman"/>
                <a:cs typeface="Times New Roman"/>
                <a:sym typeface="Times New Roman"/>
              </a:rPr>
              <a:t>. MedlinePlus.  </a:t>
            </a:r>
            <a:endParaRPr sz="1200">
              <a:solidFill>
                <a:srgbClr val="000000"/>
              </a:solidFill>
              <a:highlight>
                <a:srgbClr val="00FF00"/>
              </a:highlight>
              <a:latin typeface="Times New Roman"/>
              <a:ea typeface="Times New Roman"/>
              <a:cs typeface="Times New Roman"/>
              <a:sym typeface="Times New Roman"/>
            </a:endParaRPr>
          </a:p>
          <a:p>
            <a:pPr indent="0" lvl="0" marL="457200" rtl="0" algn="l">
              <a:spcBef>
                <a:spcPts val="1200"/>
              </a:spcBef>
              <a:spcAft>
                <a:spcPts val="0"/>
              </a:spcAft>
              <a:buNone/>
            </a:pPr>
            <a:r>
              <a:rPr lang="en" sz="12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https://medlineplus.gov/genetics/understanding/howgeneswork/protein/</a:t>
            </a:r>
            <a:r>
              <a:rPr lang="en" sz="1200">
                <a:solidFill>
                  <a:srgbClr val="000000"/>
                </a:solidFill>
                <a:latin typeface="Times New Roman"/>
                <a:ea typeface="Times New Roman"/>
                <a:cs typeface="Times New Roman"/>
                <a:sym typeface="Times New Roman"/>
              </a:rPr>
              <a:t>   </a:t>
            </a:r>
            <a:endParaRPr sz="1200">
              <a:solidFill>
                <a:srgbClr val="000000"/>
              </a:solidFill>
              <a:highlight>
                <a:srgbClr val="FFFFFF"/>
              </a:highlight>
              <a:latin typeface="Times New Roman"/>
              <a:ea typeface="Times New Roman"/>
              <a:cs typeface="Times New Roman"/>
              <a:sym typeface="Times New Roman"/>
            </a:endParaRPr>
          </a:p>
          <a:p>
            <a:pPr indent="0" lvl="0" marL="0" rtl="0" algn="l">
              <a:lnSpc>
                <a:spcPct val="200000"/>
              </a:lnSpc>
              <a:spcBef>
                <a:spcPts val="1200"/>
              </a:spcBef>
              <a:spcAft>
                <a:spcPts val="0"/>
              </a:spcAft>
              <a:buNone/>
            </a:pPr>
            <a:r>
              <a:rPr lang="en" sz="1200">
                <a:solidFill>
                  <a:srgbClr val="000000"/>
                </a:solidFill>
                <a:highlight>
                  <a:srgbClr val="FFFFFF"/>
                </a:highlight>
                <a:latin typeface="Times New Roman"/>
                <a:ea typeface="Times New Roman"/>
                <a:cs typeface="Times New Roman"/>
                <a:sym typeface="Times New Roman"/>
              </a:rPr>
              <a:t>Valente, E. M. et.al.(2010). Mutations in TMEM216 perturb ciliogenesis and cause Joubert, Meckel and related syndromes. </a:t>
            </a:r>
            <a:endParaRPr sz="1200">
              <a:solidFill>
                <a:srgbClr val="000000"/>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i="1" lang="en" sz="1200">
                <a:solidFill>
                  <a:srgbClr val="000000"/>
                </a:solidFill>
                <a:highlight>
                  <a:srgbClr val="FFFFFF"/>
                </a:highlight>
                <a:latin typeface="Times New Roman"/>
                <a:ea typeface="Times New Roman"/>
                <a:cs typeface="Times New Roman"/>
                <a:sym typeface="Times New Roman"/>
              </a:rPr>
              <a:t>Nature Genetics</a:t>
            </a:r>
            <a:r>
              <a:rPr lang="en" sz="1200">
                <a:solidFill>
                  <a:srgbClr val="000000"/>
                </a:solidFill>
                <a:highlight>
                  <a:srgbClr val="FFFFFF"/>
                </a:highlight>
                <a:latin typeface="Times New Roman"/>
                <a:ea typeface="Times New Roman"/>
                <a:cs typeface="Times New Roman"/>
                <a:sym typeface="Times New Roman"/>
              </a:rPr>
              <a:t>, </a:t>
            </a:r>
            <a:r>
              <a:rPr i="1" lang="en" sz="1200">
                <a:solidFill>
                  <a:srgbClr val="000000"/>
                </a:solidFill>
                <a:highlight>
                  <a:srgbClr val="FFFFFF"/>
                </a:highlight>
                <a:latin typeface="Times New Roman"/>
                <a:ea typeface="Times New Roman"/>
                <a:cs typeface="Times New Roman"/>
                <a:sym typeface="Times New Roman"/>
              </a:rPr>
              <a:t>42</a:t>
            </a:r>
            <a:r>
              <a:rPr lang="en" sz="1200">
                <a:solidFill>
                  <a:srgbClr val="000000"/>
                </a:solidFill>
                <a:highlight>
                  <a:srgbClr val="FFFFFF"/>
                </a:highlight>
                <a:latin typeface="Times New Roman"/>
                <a:ea typeface="Times New Roman"/>
                <a:cs typeface="Times New Roman"/>
                <a:sym typeface="Times New Roman"/>
              </a:rPr>
              <a:t>(7), 619–625. </a:t>
            </a:r>
            <a:r>
              <a:rPr lang="en" sz="1200" u="sng">
                <a:solidFill>
                  <a:srgbClr val="1155CC"/>
                </a:solidFill>
                <a:highlight>
                  <a:srgbClr val="FFFFFF"/>
                </a:highlight>
                <a:latin typeface="Times New Roman"/>
                <a:ea typeface="Times New Roman"/>
                <a:cs typeface="Times New Roman"/>
                <a:sym typeface="Times New Roman"/>
                <a:hlinkClick r:id="rId6">
                  <a:extLst>
                    <a:ext uri="{A12FA001-AC4F-418D-AE19-62706E023703}">
                      <ahyp:hlinkClr val="tx"/>
                    </a:ext>
                  </a:extLst>
                </a:hlinkClick>
              </a:rPr>
              <a:t>https://doi.org/10.1038/ng.594</a:t>
            </a:r>
            <a:r>
              <a:rPr lang="en" sz="1200">
                <a:solidFill>
                  <a:srgbClr val="000000"/>
                </a:solidFill>
                <a:highlight>
                  <a:srgbClr val="FFFFFF"/>
                </a:highlight>
                <a:latin typeface="Times New Roman"/>
                <a:ea typeface="Times New Roman"/>
                <a:cs typeface="Times New Roman"/>
                <a:sym typeface="Times New Roman"/>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460650"/>
            <a:ext cx="7505700" cy="9546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b="1" lang="en">
                <a:solidFill>
                  <a:srgbClr val="111111"/>
                </a:solidFill>
                <a:latin typeface="Times New Roman"/>
                <a:ea typeface="Times New Roman"/>
                <a:cs typeface="Times New Roman"/>
                <a:sym typeface="Times New Roman"/>
              </a:rPr>
              <a:t>Mutations in Proteins</a:t>
            </a:r>
            <a:endParaRPr b="1">
              <a:solidFill>
                <a:srgbClr val="111111"/>
              </a:solidFill>
              <a:latin typeface="Times New Roman"/>
              <a:ea typeface="Times New Roman"/>
              <a:cs typeface="Times New Roman"/>
              <a:sym typeface="Times New Roman"/>
            </a:endParaRPr>
          </a:p>
        </p:txBody>
      </p:sp>
      <p:sp>
        <p:nvSpPr>
          <p:cNvPr id="147" name="Google Shape;147;p16"/>
          <p:cNvSpPr txBox="1"/>
          <p:nvPr>
            <p:ph idx="1" type="body"/>
          </p:nvPr>
        </p:nvSpPr>
        <p:spPr>
          <a:xfrm>
            <a:off x="4752725" y="977375"/>
            <a:ext cx="3743100" cy="361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500">
              <a:solidFill>
                <a:srgbClr val="111111"/>
              </a:solidFill>
            </a:endParaRPr>
          </a:p>
          <a:p>
            <a:pPr indent="0" lvl="0" marL="0" rtl="0" algn="l">
              <a:spcBef>
                <a:spcPts val="1200"/>
              </a:spcBef>
              <a:spcAft>
                <a:spcPts val="0"/>
              </a:spcAft>
              <a:buNone/>
            </a:pPr>
            <a:r>
              <a:t/>
            </a:r>
            <a:endParaRPr b="1" sz="2400">
              <a:solidFill>
                <a:srgbClr val="111111"/>
              </a:solidFill>
              <a:latin typeface="Times New Roman"/>
              <a:ea typeface="Times New Roman"/>
              <a:cs typeface="Times New Roman"/>
              <a:sym typeface="Times New Roman"/>
            </a:endParaRPr>
          </a:p>
          <a:p>
            <a:pPr indent="0" lvl="0" marL="0" rtl="0" algn="l">
              <a:spcBef>
                <a:spcPts val="1200"/>
              </a:spcBef>
              <a:spcAft>
                <a:spcPts val="0"/>
              </a:spcAft>
              <a:buNone/>
            </a:pPr>
            <a:r>
              <a:rPr b="1" lang="en" sz="2400">
                <a:solidFill>
                  <a:srgbClr val="111111"/>
                </a:solidFill>
                <a:latin typeface="Times New Roman"/>
                <a:ea typeface="Times New Roman"/>
                <a:cs typeface="Times New Roman"/>
                <a:sym typeface="Times New Roman"/>
              </a:rPr>
              <a:t>– </a:t>
            </a:r>
            <a:r>
              <a:rPr b="1" lang="en" sz="2400">
                <a:solidFill>
                  <a:srgbClr val="111111"/>
                </a:solidFill>
                <a:latin typeface="Times New Roman"/>
                <a:ea typeface="Times New Roman"/>
                <a:cs typeface="Times New Roman"/>
                <a:sym typeface="Times New Roman"/>
              </a:rPr>
              <a:t>Errors in the Binding Process.</a:t>
            </a:r>
            <a:endParaRPr b="1" sz="2400">
              <a:solidFill>
                <a:srgbClr val="111111"/>
              </a:solidFill>
              <a:latin typeface="Times New Roman"/>
              <a:ea typeface="Times New Roman"/>
              <a:cs typeface="Times New Roman"/>
              <a:sym typeface="Times New Roman"/>
            </a:endParaRPr>
          </a:p>
          <a:p>
            <a:pPr indent="0" lvl="0" marL="0" rtl="0" algn="l">
              <a:spcBef>
                <a:spcPts val="1200"/>
              </a:spcBef>
              <a:spcAft>
                <a:spcPts val="0"/>
              </a:spcAft>
              <a:buNone/>
            </a:pPr>
            <a:r>
              <a:rPr b="1" lang="en" sz="2400">
                <a:solidFill>
                  <a:srgbClr val="111111"/>
                </a:solidFill>
                <a:latin typeface="Times New Roman"/>
                <a:ea typeface="Times New Roman"/>
                <a:cs typeface="Times New Roman"/>
                <a:sym typeface="Times New Roman"/>
              </a:rPr>
              <a:t>– Rare D</a:t>
            </a:r>
            <a:r>
              <a:rPr b="1" lang="en" sz="2400">
                <a:solidFill>
                  <a:srgbClr val="111111"/>
                </a:solidFill>
                <a:latin typeface="Times New Roman"/>
                <a:ea typeface="Times New Roman"/>
                <a:cs typeface="Times New Roman"/>
                <a:sym typeface="Times New Roman"/>
              </a:rPr>
              <a:t>iseases.</a:t>
            </a:r>
            <a:endParaRPr b="1" sz="2400">
              <a:solidFill>
                <a:srgbClr val="111111"/>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1500">
              <a:solidFill>
                <a:srgbClr val="111111"/>
              </a:solidFill>
            </a:endParaRPr>
          </a:p>
          <a:p>
            <a:pPr indent="0" lvl="0" marL="0" rtl="0" algn="l">
              <a:spcBef>
                <a:spcPts val="1200"/>
              </a:spcBef>
              <a:spcAft>
                <a:spcPts val="1200"/>
              </a:spcAft>
              <a:buNone/>
            </a:pPr>
            <a:r>
              <a:t/>
            </a:r>
            <a:endParaRPr/>
          </a:p>
        </p:txBody>
      </p:sp>
      <p:pic>
        <p:nvPicPr>
          <p:cNvPr id="148" name="Google Shape;148;p16"/>
          <p:cNvPicPr preferRelativeResize="0"/>
          <p:nvPr/>
        </p:nvPicPr>
        <p:blipFill>
          <a:blip r:embed="rId3">
            <a:alphaModFix/>
          </a:blip>
          <a:stretch>
            <a:fillRect/>
          </a:stretch>
        </p:blipFill>
        <p:spPr>
          <a:xfrm>
            <a:off x="322947" y="1465447"/>
            <a:ext cx="4150950" cy="2744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3751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111111"/>
                </a:solidFill>
                <a:latin typeface="Times New Roman"/>
                <a:ea typeface="Times New Roman"/>
                <a:cs typeface="Times New Roman"/>
                <a:sym typeface="Times New Roman"/>
              </a:rPr>
              <a:t>Why TMEM 216  ?</a:t>
            </a:r>
            <a:endParaRPr b="1">
              <a:solidFill>
                <a:srgbClr val="111111"/>
              </a:solidFill>
              <a:latin typeface="Times New Roman"/>
              <a:ea typeface="Times New Roman"/>
              <a:cs typeface="Times New Roman"/>
              <a:sym typeface="Times New Roman"/>
            </a:endParaRPr>
          </a:p>
        </p:txBody>
      </p:sp>
      <p:sp>
        <p:nvSpPr>
          <p:cNvPr id="154" name="Google Shape;154;p17"/>
          <p:cNvSpPr txBox="1"/>
          <p:nvPr>
            <p:ph idx="1" type="body"/>
          </p:nvPr>
        </p:nvSpPr>
        <p:spPr>
          <a:xfrm>
            <a:off x="819150" y="1056125"/>
            <a:ext cx="7505700" cy="2812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i="1" lang="en" sz="6800">
                <a:solidFill>
                  <a:srgbClr val="111111"/>
                </a:solidFill>
                <a:latin typeface="Times New Roman"/>
                <a:ea typeface="Times New Roman"/>
                <a:cs typeface="Times New Roman"/>
                <a:sym typeface="Times New Roman"/>
              </a:rPr>
              <a:t>About 150 mutations in proteins:</a:t>
            </a:r>
            <a:endParaRPr b="1" i="1" sz="6800">
              <a:solidFill>
                <a:srgbClr val="111111"/>
              </a:solidFill>
              <a:latin typeface="Times New Roman"/>
              <a:ea typeface="Times New Roman"/>
              <a:cs typeface="Times New Roman"/>
              <a:sym typeface="Times New Roman"/>
            </a:endParaRPr>
          </a:p>
          <a:p>
            <a:pPr indent="0" lvl="0" marL="0" rtl="0" algn="l">
              <a:spcBef>
                <a:spcPts val="1200"/>
              </a:spcBef>
              <a:spcAft>
                <a:spcPts val="0"/>
              </a:spcAft>
              <a:buNone/>
            </a:pPr>
            <a:r>
              <a:t/>
            </a:r>
            <a:endParaRPr b="1" i="1" sz="6800">
              <a:solidFill>
                <a:srgbClr val="111111"/>
              </a:solidFill>
              <a:latin typeface="Times New Roman"/>
              <a:ea typeface="Times New Roman"/>
              <a:cs typeface="Times New Roman"/>
              <a:sym typeface="Times New Roman"/>
            </a:endParaRPr>
          </a:p>
          <a:p>
            <a:pPr indent="0" lvl="0" marL="0" rtl="0" algn="l">
              <a:spcBef>
                <a:spcPts val="1200"/>
              </a:spcBef>
              <a:spcAft>
                <a:spcPts val="0"/>
              </a:spcAft>
              <a:buNone/>
            </a:pPr>
            <a:r>
              <a:rPr b="1" lang="en" sz="6800">
                <a:solidFill>
                  <a:srgbClr val="434343"/>
                </a:solidFill>
                <a:latin typeface="Times New Roman"/>
                <a:ea typeface="Times New Roman"/>
                <a:cs typeface="Times New Roman"/>
                <a:sym typeface="Times New Roman"/>
              </a:rPr>
              <a:t>Genes with mutations → Fatal Diseases.</a:t>
            </a:r>
            <a:endParaRPr b="1" sz="6800">
              <a:solidFill>
                <a:srgbClr val="434343"/>
              </a:solidFill>
              <a:latin typeface="Times New Roman"/>
              <a:ea typeface="Times New Roman"/>
              <a:cs typeface="Times New Roman"/>
              <a:sym typeface="Times New Roman"/>
            </a:endParaRPr>
          </a:p>
          <a:p>
            <a:pPr indent="0" lvl="0" marL="0" rtl="0" algn="l">
              <a:spcBef>
                <a:spcPts val="1200"/>
              </a:spcBef>
              <a:spcAft>
                <a:spcPts val="0"/>
              </a:spcAft>
              <a:buNone/>
            </a:pPr>
            <a:r>
              <a:rPr b="1" lang="en" sz="6800">
                <a:solidFill>
                  <a:srgbClr val="434343"/>
                </a:solidFill>
                <a:latin typeface="Times New Roman"/>
                <a:ea typeface="Times New Roman"/>
                <a:cs typeface="Times New Roman"/>
                <a:sym typeface="Times New Roman"/>
              </a:rPr>
              <a:t>Genes with mutations →  Not Fatal Diseases.</a:t>
            </a:r>
            <a:endParaRPr b="1" sz="6800">
              <a:solidFill>
                <a:srgbClr val="434343"/>
              </a:solidFill>
              <a:latin typeface="Times New Roman"/>
              <a:ea typeface="Times New Roman"/>
              <a:cs typeface="Times New Roman"/>
              <a:sym typeface="Times New Roman"/>
            </a:endParaRPr>
          </a:p>
          <a:p>
            <a:pPr indent="0" lvl="0" marL="0" rtl="0" algn="l">
              <a:spcBef>
                <a:spcPts val="1200"/>
              </a:spcBef>
              <a:spcAft>
                <a:spcPts val="0"/>
              </a:spcAft>
              <a:buNone/>
            </a:pPr>
            <a:r>
              <a:rPr b="1" lang="en" sz="6800">
                <a:solidFill>
                  <a:srgbClr val="434343"/>
                </a:solidFill>
                <a:latin typeface="Times New Roman"/>
                <a:ea typeface="Times New Roman"/>
                <a:cs typeface="Times New Roman"/>
                <a:sym typeface="Times New Roman"/>
              </a:rPr>
              <a:t>Genes with mutations → Not Fatal Disease, but Fatal Complications.</a:t>
            </a:r>
            <a:endParaRPr b="1" sz="6800">
              <a:solidFill>
                <a:srgbClr val="434343"/>
              </a:solidFill>
              <a:latin typeface="Times New Roman"/>
              <a:ea typeface="Times New Roman"/>
              <a:cs typeface="Times New Roman"/>
              <a:sym typeface="Times New Roman"/>
            </a:endParaRPr>
          </a:p>
          <a:p>
            <a:pPr indent="0" lvl="0" marL="0" rtl="0" algn="l">
              <a:spcBef>
                <a:spcPts val="1200"/>
              </a:spcBef>
              <a:spcAft>
                <a:spcPts val="0"/>
              </a:spcAft>
              <a:buNone/>
            </a:pPr>
            <a:r>
              <a:t/>
            </a:r>
            <a:endParaRPr b="1" sz="6800">
              <a:solidFill>
                <a:srgbClr val="111111"/>
              </a:solidFill>
              <a:latin typeface="Times New Roman"/>
              <a:ea typeface="Times New Roman"/>
              <a:cs typeface="Times New Roman"/>
              <a:sym typeface="Times New Roman"/>
            </a:endParaRPr>
          </a:p>
          <a:p>
            <a:pPr indent="0" lvl="0" marL="0" rtl="0" algn="l">
              <a:spcBef>
                <a:spcPts val="1200"/>
              </a:spcBef>
              <a:spcAft>
                <a:spcPts val="0"/>
              </a:spcAft>
              <a:buNone/>
            </a:pPr>
            <a:r>
              <a:rPr b="1" i="1" lang="en" sz="6800">
                <a:solidFill>
                  <a:srgbClr val="111111"/>
                </a:solidFill>
                <a:latin typeface="Times New Roman"/>
                <a:ea typeface="Times New Roman"/>
                <a:cs typeface="Times New Roman"/>
                <a:sym typeface="Times New Roman"/>
              </a:rPr>
              <a:t>According to Pathogenicity</a:t>
            </a:r>
            <a:r>
              <a:rPr b="1" i="1" lang="en" sz="6800">
                <a:solidFill>
                  <a:srgbClr val="111111"/>
                </a:solidFill>
                <a:latin typeface="Times New Roman"/>
                <a:ea typeface="Times New Roman"/>
                <a:cs typeface="Times New Roman"/>
                <a:sym typeface="Times New Roman"/>
              </a:rPr>
              <a:t>:</a:t>
            </a:r>
            <a:endParaRPr b="1" i="1" sz="6800">
              <a:solidFill>
                <a:srgbClr val="111111"/>
              </a:solidFill>
              <a:latin typeface="Times New Roman"/>
              <a:ea typeface="Times New Roman"/>
              <a:cs typeface="Times New Roman"/>
              <a:sym typeface="Times New Roman"/>
            </a:endParaRPr>
          </a:p>
          <a:p>
            <a:pPr indent="0" lvl="0" marL="0" rtl="0" algn="l">
              <a:spcBef>
                <a:spcPts val="1200"/>
              </a:spcBef>
              <a:spcAft>
                <a:spcPts val="0"/>
              </a:spcAft>
              <a:buNone/>
            </a:pPr>
            <a:r>
              <a:rPr b="1" lang="en" sz="6800">
                <a:solidFill>
                  <a:srgbClr val="434343"/>
                </a:solidFill>
                <a:latin typeface="Times New Roman"/>
                <a:ea typeface="Times New Roman"/>
                <a:cs typeface="Times New Roman"/>
                <a:sym typeface="Times New Roman"/>
              </a:rPr>
              <a:t>→ Elimination and Analysis.</a:t>
            </a:r>
            <a:endParaRPr b="1" sz="6800">
              <a:solidFill>
                <a:srgbClr val="434343"/>
              </a:solidFill>
              <a:latin typeface="Times New Roman"/>
              <a:ea typeface="Times New Roman"/>
              <a:cs typeface="Times New Roman"/>
              <a:sym typeface="Times New Roman"/>
            </a:endParaRPr>
          </a:p>
          <a:p>
            <a:pPr indent="0" lvl="0" marL="0" rtl="0" algn="l">
              <a:spcBef>
                <a:spcPts val="1200"/>
              </a:spcBef>
              <a:spcAft>
                <a:spcPts val="0"/>
              </a:spcAft>
              <a:buNone/>
            </a:pPr>
            <a:r>
              <a:rPr b="1" lang="en" sz="6800">
                <a:solidFill>
                  <a:srgbClr val="434343"/>
                </a:solidFill>
                <a:latin typeface="Times New Roman"/>
                <a:ea typeface="Times New Roman"/>
                <a:cs typeface="Times New Roman"/>
                <a:sym typeface="Times New Roman"/>
              </a:rPr>
              <a:t>→ NPHP4 → TMEM 216 → Joubert Syndrome 2.</a:t>
            </a:r>
            <a:endParaRPr b="1" sz="6800">
              <a:solidFill>
                <a:srgbClr val="434343"/>
              </a:solidFill>
              <a:latin typeface="Times New Roman"/>
              <a:ea typeface="Times New Roman"/>
              <a:cs typeface="Times New Roman"/>
              <a:sym typeface="Times New Roman"/>
            </a:endParaRPr>
          </a:p>
          <a:p>
            <a:pPr indent="0" lvl="0" marL="0" rtl="0" algn="l">
              <a:spcBef>
                <a:spcPts val="1200"/>
              </a:spcBef>
              <a:spcAft>
                <a:spcPts val="0"/>
              </a:spcAft>
              <a:buNone/>
            </a:pPr>
            <a:r>
              <a:t/>
            </a:r>
            <a:endParaRPr b="1" i="1" sz="6800">
              <a:solidFill>
                <a:srgbClr val="11111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5" name="Google Shape;155;p17"/>
          <p:cNvPicPr preferRelativeResize="0"/>
          <p:nvPr/>
        </p:nvPicPr>
        <p:blipFill>
          <a:blip r:embed="rId3">
            <a:alphaModFix/>
          </a:blip>
          <a:stretch>
            <a:fillRect/>
          </a:stretch>
        </p:blipFill>
        <p:spPr>
          <a:xfrm>
            <a:off x="7284275" y="1912500"/>
            <a:ext cx="1606676" cy="163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516850" y="543300"/>
            <a:ext cx="7505700" cy="72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100">
                <a:solidFill>
                  <a:srgbClr val="000000"/>
                </a:solidFill>
                <a:latin typeface="Times New Roman"/>
                <a:ea typeface="Times New Roman"/>
                <a:cs typeface="Times New Roman"/>
                <a:sym typeface="Times New Roman"/>
              </a:rPr>
              <a:t>Joubert Syndrome 2</a:t>
            </a:r>
            <a:endParaRPr b="1" sz="3100">
              <a:solidFill>
                <a:srgbClr val="000000"/>
              </a:solidFill>
              <a:latin typeface="Times New Roman"/>
              <a:ea typeface="Times New Roman"/>
              <a:cs typeface="Times New Roman"/>
              <a:sym typeface="Times New Roman"/>
            </a:endParaRPr>
          </a:p>
        </p:txBody>
      </p:sp>
      <p:sp>
        <p:nvSpPr>
          <p:cNvPr id="161" name="Google Shape;161;p18"/>
          <p:cNvSpPr txBox="1"/>
          <p:nvPr>
            <p:ph idx="1" type="body"/>
          </p:nvPr>
        </p:nvSpPr>
        <p:spPr>
          <a:xfrm>
            <a:off x="516850" y="1159150"/>
            <a:ext cx="5056500" cy="3603600"/>
          </a:xfrm>
          <a:prstGeom prst="rect">
            <a:avLst/>
          </a:prstGeom>
        </p:spPr>
        <p:txBody>
          <a:bodyPr anchorCtr="0" anchor="t" bIns="91425" lIns="91425" spcFirstLastPara="1" rIns="91425" wrap="square" tIns="91425">
            <a:normAutofit fontScale="55000" lnSpcReduction="20000"/>
          </a:bodyPr>
          <a:lstStyle/>
          <a:p>
            <a:pPr indent="-332304" lvl="0" marL="457200" rtl="0" algn="l">
              <a:spcBef>
                <a:spcPts val="0"/>
              </a:spcBef>
              <a:spcAft>
                <a:spcPts val="0"/>
              </a:spcAft>
              <a:buClr>
                <a:srgbClr val="1F1F1F"/>
              </a:buClr>
              <a:buSzPct val="100000"/>
              <a:buFont typeface="Georgia"/>
              <a:buChar char="❖"/>
            </a:pPr>
            <a:r>
              <a:rPr lang="en" sz="2969">
                <a:solidFill>
                  <a:srgbClr val="1F1F1F"/>
                </a:solidFill>
                <a:latin typeface="Georgia"/>
                <a:ea typeface="Georgia"/>
                <a:cs typeface="Georgia"/>
                <a:sym typeface="Georgia"/>
              </a:rPr>
              <a:t>Rare, neurological, genetic disease.</a:t>
            </a:r>
            <a:endParaRPr sz="2969">
              <a:solidFill>
                <a:srgbClr val="1F1F1F"/>
              </a:solidFill>
              <a:latin typeface="Georgia"/>
              <a:ea typeface="Georgia"/>
              <a:cs typeface="Georgia"/>
              <a:sym typeface="Georgia"/>
            </a:endParaRPr>
          </a:p>
          <a:p>
            <a:pPr indent="-332304" lvl="0" marL="457200" rtl="0" algn="l">
              <a:spcBef>
                <a:spcPts val="0"/>
              </a:spcBef>
              <a:spcAft>
                <a:spcPts val="0"/>
              </a:spcAft>
              <a:buClr>
                <a:srgbClr val="1F1F1F"/>
              </a:buClr>
              <a:buSzPct val="100000"/>
              <a:buFont typeface="Georgia"/>
              <a:buChar char="❖"/>
            </a:pPr>
            <a:r>
              <a:rPr lang="en" sz="2969">
                <a:solidFill>
                  <a:srgbClr val="1F1F1F"/>
                </a:solidFill>
                <a:latin typeface="Georgia"/>
                <a:ea typeface="Georgia"/>
                <a:cs typeface="Georgia"/>
                <a:sym typeface="Georgia"/>
              </a:rPr>
              <a:t>Autosomal recessive.</a:t>
            </a:r>
            <a:endParaRPr sz="2969">
              <a:solidFill>
                <a:srgbClr val="1F1F1F"/>
              </a:solidFill>
              <a:latin typeface="Georgia"/>
              <a:ea typeface="Georgia"/>
              <a:cs typeface="Georgia"/>
              <a:sym typeface="Georgia"/>
            </a:endParaRPr>
          </a:p>
          <a:p>
            <a:pPr indent="0" lvl="0" marL="457200" rtl="0" algn="l">
              <a:spcBef>
                <a:spcPts val="1200"/>
              </a:spcBef>
              <a:spcAft>
                <a:spcPts val="0"/>
              </a:spcAft>
              <a:buNone/>
            </a:pPr>
            <a:r>
              <a:t/>
            </a:r>
            <a:endParaRPr sz="2969">
              <a:solidFill>
                <a:srgbClr val="1F1F1F"/>
              </a:solidFill>
              <a:latin typeface="Georgia"/>
              <a:ea typeface="Georgia"/>
              <a:cs typeface="Georgia"/>
              <a:sym typeface="Georgia"/>
            </a:endParaRPr>
          </a:p>
          <a:p>
            <a:pPr indent="0" lvl="0" marL="0" rtl="0" algn="l">
              <a:spcBef>
                <a:spcPts val="1200"/>
              </a:spcBef>
              <a:spcAft>
                <a:spcPts val="0"/>
              </a:spcAft>
              <a:buNone/>
            </a:pPr>
            <a:r>
              <a:rPr lang="en" sz="2969">
                <a:solidFill>
                  <a:srgbClr val="1F1F1F"/>
                </a:solidFill>
                <a:latin typeface="Georgia"/>
                <a:ea typeface="Georgia"/>
                <a:cs typeface="Georgia"/>
                <a:sym typeface="Georgia"/>
              </a:rPr>
              <a:t>-</a:t>
            </a:r>
            <a:r>
              <a:rPr lang="en" sz="2969">
                <a:solidFill>
                  <a:srgbClr val="1F1F1F"/>
                </a:solidFill>
                <a:latin typeface="Georgia"/>
                <a:ea typeface="Georgia"/>
                <a:cs typeface="Georgia"/>
                <a:sym typeface="Georgia"/>
              </a:rPr>
              <a:t>MTS (Mesial Temporal Sclerosis).</a:t>
            </a:r>
            <a:endParaRPr sz="2969">
              <a:solidFill>
                <a:srgbClr val="1F1F1F"/>
              </a:solidFill>
              <a:latin typeface="Georgia"/>
              <a:ea typeface="Georgia"/>
              <a:cs typeface="Georgia"/>
              <a:sym typeface="Georgia"/>
            </a:endParaRPr>
          </a:p>
          <a:p>
            <a:pPr indent="0" lvl="0" marL="0" rtl="0" algn="l">
              <a:spcBef>
                <a:spcPts val="1200"/>
              </a:spcBef>
              <a:spcAft>
                <a:spcPts val="0"/>
              </a:spcAft>
              <a:buNone/>
            </a:pPr>
            <a:r>
              <a:rPr lang="en" sz="2969">
                <a:solidFill>
                  <a:srgbClr val="1F1F1F"/>
                </a:solidFill>
                <a:latin typeface="Georgia"/>
                <a:ea typeface="Georgia"/>
                <a:cs typeface="Georgia"/>
                <a:sym typeface="Georgia"/>
              </a:rPr>
              <a:t>-Retinal dystrophy.</a:t>
            </a:r>
            <a:endParaRPr sz="2969">
              <a:solidFill>
                <a:srgbClr val="1F1F1F"/>
              </a:solidFill>
              <a:latin typeface="Georgia"/>
              <a:ea typeface="Georgia"/>
              <a:cs typeface="Georgia"/>
              <a:sym typeface="Georgia"/>
            </a:endParaRPr>
          </a:p>
          <a:p>
            <a:pPr indent="0" lvl="0" marL="0" rtl="0" algn="l">
              <a:spcBef>
                <a:spcPts val="1200"/>
              </a:spcBef>
              <a:spcAft>
                <a:spcPts val="0"/>
              </a:spcAft>
              <a:buNone/>
            </a:pPr>
            <a:r>
              <a:rPr lang="en" sz="2969">
                <a:solidFill>
                  <a:srgbClr val="1F1F1F"/>
                </a:solidFill>
                <a:latin typeface="Georgia"/>
                <a:ea typeface="Georgia"/>
                <a:cs typeface="Georgia"/>
                <a:sym typeface="Georgia"/>
              </a:rPr>
              <a:t>-Muscle weakness.</a:t>
            </a:r>
            <a:endParaRPr sz="2969">
              <a:solidFill>
                <a:srgbClr val="1F1F1F"/>
              </a:solidFill>
              <a:latin typeface="Georgia"/>
              <a:ea typeface="Georgia"/>
              <a:cs typeface="Georgia"/>
              <a:sym typeface="Georgia"/>
            </a:endParaRPr>
          </a:p>
          <a:p>
            <a:pPr indent="0" lvl="0" marL="0" rtl="0" algn="l">
              <a:spcBef>
                <a:spcPts val="1200"/>
              </a:spcBef>
              <a:spcAft>
                <a:spcPts val="0"/>
              </a:spcAft>
              <a:buNone/>
            </a:pPr>
            <a:r>
              <a:rPr lang="en" sz="2969">
                <a:solidFill>
                  <a:srgbClr val="1F1F1F"/>
                </a:solidFill>
                <a:latin typeface="Georgia"/>
                <a:ea typeface="Georgia"/>
                <a:cs typeface="Georgia"/>
                <a:sym typeface="Georgia"/>
              </a:rPr>
              <a:t>-Renal diseases.</a:t>
            </a:r>
            <a:endParaRPr sz="2969">
              <a:solidFill>
                <a:srgbClr val="1F1F1F"/>
              </a:solidFill>
              <a:latin typeface="Georgia"/>
              <a:ea typeface="Georgia"/>
              <a:cs typeface="Georgia"/>
              <a:sym typeface="Georgia"/>
            </a:endParaRPr>
          </a:p>
          <a:p>
            <a:pPr indent="0" lvl="0" marL="0" rtl="0" algn="l">
              <a:spcBef>
                <a:spcPts val="1200"/>
              </a:spcBef>
              <a:spcAft>
                <a:spcPts val="0"/>
              </a:spcAft>
              <a:buNone/>
            </a:pPr>
            <a:r>
              <a:rPr lang="en" sz="2969">
                <a:solidFill>
                  <a:srgbClr val="1F1F1F"/>
                </a:solidFill>
                <a:latin typeface="Georgia"/>
                <a:ea typeface="Georgia"/>
                <a:cs typeface="Georgia"/>
                <a:sym typeface="Georgia"/>
              </a:rPr>
              <a:t>-Endocrine abnormalities.</a:t>
            </a:r>
            <a:endParaRPr sz="2969">
              <a:solidFill>
                <a:srgbClr val="1F1F1F"/>
              </a:solidFill>
              <a:latin typeface="Georgia"/>
              <a:ea typeface="Georgia"/>
              <a:cs typeface="Georgia"/>
              <a:sym typeface="Georgia"/>
            </a:endParaRPr>
          </a:p>
          <a:p>
            <a:pPr indent="0" lvl="0" marL="457200" rtl="0" algn="l">
              <a:spcBef>
                <a:spcPts val="1200"/>
              </a:spcBef>
              <a:spcAft>
                <a:spcPts val="0"/>
              </a:spcAft>
              <a:buNone/>
            </a:pPr>
            <a:r>
              <a:t/>
            </a:r>
            <a:endParaRPr sz="2600">
              <a:solidFill>
                <a:srgbClr val="1F1F1F"/>
              </a:solidFill>
              <a:latin typeface="Georgia"/>
              <a:ea typeface="Georgia"/>
              <a:cs typeface="Georgia"/>
              <a:sym typeface="Georgia"/>
            </a:endParaRPr>
          </a:p>
          <a:p>
            <a:pPr indent="0" lvl="0" marL="457200" rtl="0" algn="l">
              <a:spcBef>
                <a:spcPts val="1200"/>
              </a:spcBef>
              <a:spcAft>
                <a:spcPts val="1200"/>
              </a:spcAft>
              <a:buNone/>
            </a:pPr>
            <a:r>
              <a:t/>
            </a:r>
            <a:endParaRPr sz="1200">
              <a:solidFill>
                <a:srgbClr val="1F1F1F"/>
              </a:solidFill>
              <a:latin typeface="Georgia"/>
              <a:ea typeface="Georgia"/>
              <a:cs typeface="Georgia"/>
              <a:sym typeface="Georgia"/>
            </a:endParaRPr>
          </a:p>
        </p:txBody>
      </p:sp>
      <p:pic>
        <p:nvPicPr>
          <p:cNvPr id="162" name="Google Shape;162;p18"/>
          <p:cNvPicPr preferRelativeResize="0"/>
          <p:nvPr/>
        </p:nvPicPr>
        <p:blipFill>
          <a:blip r:embed="rId3">
            <a:alphaModFix/>
          </a:blip>
          <a:stretch>
            <a:fillRect/>
          </a:stretch>
        </p:blipFill>
        <p:spPr>
          <a:xfrm>
            <a:off x="5856163" y="627375"/>
            <a:ext cx="2790825" cy="1638300"/>
          </a:xfrm>
          <a:prstGeom prst="rect">
            <a:avLst/>
          </a:prstGeom>
          <a:noFill/>
          <a:ln>
            <a:noFill/>
          </a:ln>
        </p:spPr>
      </p:pic>
      <p:pic>
        <p:nvPicPr>
          <p:cNvPr id="163" name="Google Shape;163;p18"/>
          <p:cNvPicPr preferRelativeResize="0"/>
          <p:nvPr/>
        </p:nvPicPr>
        <p:blipFill>
          <a:blip r:embed="rId4">
            <a:alphaModFix/>
          </a:blip>
          <a:stretch>
            <a:fillRect/>
          </a:stretch>
        </p:blipFill>
        <p:spPr>
          <a:xfrm>
            <a:off x="5856175" y="2571750"/>
            <a:ext cx="2533650" cy="180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819150" y="519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solidFill>
                  <a:srgbClr val="000000"/>
                </a:solidFill>
                <a:latin typeface="Times New Roman"/>
                <a:ea typeface="Times New Roman"/>
                <a:cs typeface="Times New Roman"/>
                <a:sym typeface="Times New Roman"/>
              </a:rPr>
              <a:t>TMEM 216 Protein</a:t>
            </a:r>
            <a:endParaRPr b="1" sz="3000">
              <a:solidFill>
                <a:srgbClr val="000000"/>
              </a:solidFill>
              <a:latin typeface="Times New Roman"/>
              <a:ea typeface="Times New Roman"/>
              <a:cs typeface="Times New Roman"/>
              <a:sym typeface="Times New Roman"/>
            </a:endParaRPr>
          </a:p>
        </p:txBody>
      </p:sp>
      <p:sp>
        <p:nvSpPr>
          <p:cNvPr id="169" name="Google Shape;169;p19"/>
          <p:cNvSpPr txBox="1"/>
          <p:nvPr>
            <p:ph idx="1" type="body"/>
          </p:nvPr>
        </p:nvSpPr>
        <p:spPr>
          <a:xfrm>
            <a:off x="482725" y="1613375"/>
            <a:ext cx="5609100" cy="27711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Clr>
                <a:srgbClr val="000000"/>
              </a:buClr>
              <a:buSzPts val="2500"/>
              <a:buChar char="❖"/>
            </a:pPr>
            <a:r>
              <a:rPr lang="en" sz="2500">
                <a:solidFill>
                  <a:srgbClr val="000000"/>
                </a:solidFill>
              </a:rPr>
              <a:t>TMEM 216 gene.</a:t>
            </a:r>
            <a:endParaRPr sz="2500">
              <a:solidFill>
                <a:srgbClr val="000000"/>
              </a:solidFill>
            </a:endParaRPr>
          </a:p>
          <a:p>
            <a:pPr indent="-387350" lvl="0" marL="457200" rtl="0" algn="l">
              <a:spcBef>
                <a:spcPts val="0"/>
              </a:spcBef>
              <a:spcAft>
                <a:spcPts val="0"/>
              </a:spcAft>
              <a:buClr>
                <a:srgbClr val="000000"/>
              </a:buClr>
              <a:buSzPts val="2500"/>
              <a:buChar char="❖"/>
            </a:pPr>
            <a:r>
              <a:rPr lang="en" sz="2500">
                <a:solidFill>
                  <a:srgbClr val="000000"/>
                </a:solidFill>
              </a:rPr>
              <a:t>Cell communication </a:t>
            </a:r>
            <a:r>
              <a:rPr lang="en" sz="2500">
                <a:solidFill>
                  <a:srgbClr val="000000"/>
                </a:solidFill>
              </a:rPr>
              <a:t>and Signaling</a:t>
            </a:r>
            <a:endParaRPr sz="2500">
              <a:solidFill>
                <a:srgbClr val="000000"/>
              </a:solidFill>
            </a:endParaRPr>
          </a:p>
          <a:p>
            <a:pPr indent="-387350" lvl="0" marL="457200" rtl="0" algn="l">
              <a:spcBef>
                <a:spcPts val="0"/>
              </a:spcBef>
              <a:spcAft>
                <a:spcPts val="0"/>
              </a:spcAft>
              <a:buClr>
                <a:srgbClr val="000000"/>
              </a:buClr>
              <a:buSzPts val="2500"/>
              <a:buChar char="❖"/>
            </a:pPr>
            <a:r>
              <a:rPr lang="en" sz="2500">
                <a:solidFill>
                  <a:srgbClr val="000000"/>
                </a:solidFill>
              </a:rPr>
              <a:t>87 amino acid &amp; 2 transmembrane domain.</a:t>
            </a:r>
            <a:endParaRPr sz="2500">
              <a:solidFill>
                <a:srgbClr val="000000"/>
              </a:solidFill>
            </a:endParaRPr>
          </a:p>
        </p:txBody>
      </p:sp>
      <p:pic>
        <p:nvPicPr>
          <p:cNvPr id="170" name="Google Shape;170;p19"/>
          <p:cNvPicPr preferRelativeResize="0"/>
          <p:nvPr/>
        </p:nvPicPr>
        <p:blipFill rotWithShape="1">
          <a:blip r:embed="rId3">
            <a:alphaModFix/>
          </a:blip>
          <a:srcRect b="19048" l="54354" r="28008" t="35172"/>
          <a:stretch/>
        </p:blipFill>
        <p:spPr>
          <a:xfrm rot="5399989">
            <a:off x="3177093" y="2682015"/>
            <a:ext cx="1649116" cy="2675322"/>
          </a:xfrm>
          <a:prstGeom prst="rect">
            <a:avLst/>
          </a:prstGeom>
          <a:noFill/>
          <a:ln>
            <a:noFill/>
          </a:ln>
        </p:spPr>
      </p:pic>
      <p:pic>
        <p:nvPicPr>
          <p:cNvPr id="171" name="Google Shape;171;p19"/>
          <p:cNvPicPr preferRelativeResize="0"/>
          <p:nvPr/>
        </p:nvPicPr>
        <p:blipFill>
          <a:blip r:embed="rId4">
            <a:alphaModFix/>
          </a:blip>
          <a:stretch>
            <a:fillRect/>
          </a:stretch>
        </p:blipFill>
        <p:spPr>
          <a:xfrm>
            <a:off x="5997275" y="519550"/>
            <a:ext cx="2582750" cy="2675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819150" y="547050"/>
            <a:ext cx="75057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Transmembrane Proteins</a:t>
            </a:r>
            <a:endParaRPr b="1">
              <a:solidFill>
                <a:srgbClr val="000000"/>
              </a:solidFill>
              <a:latin typeface="Times New Roman"/>
              <a:ea typeface="Times New Roman"/>
              <a:cs typeface="Times New Roman"/>
              <a:sym typeface="Times New Roman"/>
            </a:endParaRPr>
          </a:p>
        </p:txBody>
      </p:sp>
      <p:sp>
        <p:nvSpPr>
          <p:cNvPr id="177" name="Google Shape;177;p20"/>
          <p:cNvSpPr txBox="1"/>
          <p:nvPr>
            <p:ph idx="1" type="body"/>
          </p:nvPr>
        </p:nvSpPr>
        <p:spPr>
          <a:xfrm>
            <a:off x="819150" y="1258800"/>
            <a:ext cx="4698300" cy="262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600">
              <a:solidFill>
                <a:srgbClr val="000000"/>
              </a:solidFill>
              <a:latin typeface="Times New Roman"/>
              <a:ea typeface="Times New Roman"/>
              <a:cs typeface="Times New Roman"/>
              <a:sym typeface="Times New Roman"/>
            </a:endParaRPr>
          </a:p>
          <a:p>
            <a:pPr indent="-393700" lvl="0" marL="457200" rtl="0" algn="l">
              <a:spcBef>
                <a:spcPts val="1200"/>
              </a:spcBef>
              <a:spcAft>
                <a:spcPts val="0"/>
              </a:spcAft>
              <a:buClr>
                <a:srgbClr val="000000"/>
              </a:buClr>
              <a:buSzPts val="2600"/>
              <a:buFont typeface="Times New Roman"/>
              <a:buChar char="❖"/>
            </a:pPr>
            <a:r>
              <a:rPr lang="en" sz="2600">
                <a:solidFill>
                  <a:srgbClr val="000000"/>
                </a:solidFill>
                <a:latin typeface="Times New Roman"/>
                <a:ea typeface="Times New Roman"/>
                <a:cs typeface="Times New Roman"/>
                <a:sym typeface="Times New Roman"/>
              </a:rPr>
              <a:t>Transportation, signaling, enzyme activity.</a:t>
            </a:r>
            <a:endParaRPr sz="2600">
              <a:solidFill>
                <a:srgbClr val="000000"/>
              </a:solidFill>
              <a:latin typeface="Times New Roman"/>
              <a:ea typeface="Times New Roman"/>
              <a:cs typeface="Times New Roman"/>
              <a:sym typeface="Times New Roman"/>
            </a:endParaRPr>
          </a:p>
        </p:txBody>
      </p:sp>
      <p:pic>
        <p:nvPicPr>
          <p:cNvPr id="178" name="Google Shape;178;p20"/>
          <p:cNvPicPr preferRelativeResize="0"/>
          <p:nvPr/>
        </p:nvPicPr>
        <p:blipFill rotWithShape="1">
          <a:blip r:embed="rId3">
            <a:alphaModFix/>
          </a:blip>
          <a:srcRect b="3325" l="13036" r="38802" t="14349"/>
          <a:stretch/>
        </p:blipFill>
        <p:spPr>
          <a:xfrm>
            <a:off x="5360925" y="1027225"/>
            <a:ext cx="3099151" cy="3311450"/>
          </a:xfrm>
          <a:prstGeom prst="rect">
            <a:avLst/>
          </a:prstGeom>
          <a:noFill/>
          <a:ln>
            <a:noFill/>
          </a:ln>
        </p:spPr>
      </p:pic>
      <p:pic>
        <p:nvPicPr>
          <p:cNvPr id="179" name="Google Shape;179;p20"/>
          <p:cNvPicPr preferRelativeResize="0"/>
          <p:nvPr/>
        </p:nvPicPr>
        <p:blipFill>
          <a:blip r:embed="rId4">
            <a:alphaModFix/>
          </a:blip>
          <a:stretch>
            <a:fillRect/>
          </a:stretch>
        </p:blipFill>
        <p:spPr>
          <a:xfrm>
            <a:off x="605625" y="3209924"/>
            <a:ext cx="4372051" cy="112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610650" y="104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Times New Roman"/>
                <a:ea typeface="Times New Roman"/>
                <a:cs typeface="Times New Roman"/>
                <a:sym typeface="Times New Roman"/>
              </a:rPr>
              <a:t>Are our variants pathogenic?</a:t>
            </a:r>
            <a:endParaRPr/>
          </a:p>
        </p:txBody>
      </p:sp>
      <p:pic>
        <p:nvPicPr>
          <p:cNvPr id="185" name="Google Shape;185;p21"/>
          <p:cNvPicPr preferRelativeResize="0"/>
          <p:nvPr/>
        </p:nvPicPr>
        <p:blipFill>
          <a:blip r:embed="rId3">
            <a:alphaModFix/>
          </a:blip>
          <a:stretch>
            <a:fillRect/>
          </a:stretch>
        </p:blipFill>
        <p:spPr>
          <a:xfrm>
            <a:off x="610650" y="690450"/>
            <a:ext cx="6508050" cy="1300275"/>
          </a:xfrm>
          <a:prstGeom prst="rect">
            <a:avLst/>
          </a:prstGeom>
          <a:noFill/>
          <a:ln>
            <a:noFill/>
          </a:ln>
        </p:spPr>
      </p:pic>
      <p:pic>
        <p:nvPicPr>
          <p:cNvPr id="186" name="Google Shape;186;p21"/>
          <p:cNvPicPr preferRelativeResize="0"/>
          <p:nvPr/>
        </p:nvPicPr>
        <p:blipFill>
          <a:blip r:embed="rId4">
            <a:alphaModFix/>
          </a:blip>
          <a:stretch>
            <a:fillRect/>
          </a:stretch>
        </p:blipFill>
        <p:spPr>
          <a:xfrm>
            <a:off x="610650" y="2028413"/>
            <a:ext cx="6334018" cy="1300275"/>
          </a:xfrm>
          <a:prstGeom prst="rect">
            <a:avLst/>
          </a:prstGeom>
          <a:noFill/>
          <a:ln>
            <a:noFill/>
          </a:ln>
        </p:spPr>
      </p:pic>
      <p:pic>
        <p:nvPicPr>
          <p:cNvPr id="187" name="Google Shape;187;p21"/>
          <p:cNvPicPr preferRelativeResize="0"/>
          <p:nvPr/>
        </p:nvPicPr>
        <p:blipFill>
          <a:blip r:embed="rId5">
            <a:alphaModFix/>
          </a:blip>
          <a:stretch>
            <a:fillRect/>
          </a:stretch>
        </p:blipFill>
        <p:spPr>
          <a:xfrm>
            <a:off x="610650" y="3366375"/>
            <a:ext cx="6108775" cy="156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